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720" r:id="rId3"/>
    <p:sldId id="816" r:id="rId4"/>
    <p:sldId id="722" r:id="rId5"/>
    <p:sldId id="723" r:id="rId6"/>
    <p:sldId id="431" r:id="rId7"/>
    <p:sldId id="737" r:id="rId8"/>
    <p:sldId id="797" r:id="rId9"/>
    <p:sldId id="796" r:id="rId10"/>
    <p:sldId id="798" r:id="rId11"/>
    <p:sldId id="799" r:id="rId12"/>
    <p:sldId id="801" r:id="rId13"/>
    <p:sldId id="792" r:id="rId14"/>
    <p:sldId id="374" r:id="rId15"/>
    <p:sldId id="738" r:id="rId16"/>
    <p:sldId id="772" r:id="rId17"/>
    <p:sldId id="724" r:id="rId18"/>
    <p:sldId id="748" r:id="rId19"/>
    <p:sldId id="754" r:id="rId20"/>
    <p:sldId id="777" r:id="rId21"/>
    <p:sldId id="744" r:id="rId22"/>
    <p:sldId id="781" r:id="rId23"/>
    <p:sldId id="780" r:id="rId24"/>
    <p:sldId id="779" r:id="rId25"/>
    <p:sldId id="778" r:id="rId26"/>
    <p:sldId id="757" r:id="rId27"/>
    <p:sldId id="758" r:id="rId28"/>
    <p:sldId id="288" r:id="rId29"/>
    <p:sldId id="416" r:id="rId30"/>
    <p:sldId id="793" r:id="rId31"/>
    <p:sldId id="367" r:id="rId32"/>
    <p:sldId id="272" r:id="rId33"/>
    <p:sldId id="331" r:id="rId34"/>
    <p:sldId id="332" r:id="rId35"/>
    <p:sldId id="334" r:id="rId36"/>
    <p:sldId id="727" r:id="rId37"/>
    <p:sldId id="787" r:id="rId38"/>
    <p:sldId id="788" r:id="rId39"/>
    <p:sldId id="398" r:id="rId40"/>
    <p:sldId id="826" r:id="rId41"/>
    <p:sldId id="306" r:id="rId42"/>
    <p:sldId id="425" r:id="rId43"/>
    <p:sldId id="347" r:id="rId44"/>
    <p:sldId id="413" r:id="rId45"/>
    <p:sldId id="414" r:id="rId46"/>
    <p:sldId id="820" r:id="rId47"/>
    <p:sldId id="378" r:id="rId48"/>
    <p:sldId id="438" r:id="rId49"/>
    <p:sldId id="355" r:id="rId50"/>
    <p:sldId id="443" r:id="rId51"/>
    <p:sldId id="813" r:id="rId52"/>
    <p:sldId id="401" r:id="rId53"/>
    <p:sldId id="441" r:id="rId54"/>
    <p:sldId id="442" r:id="rId55"/>
    <p:sldId id="791" r:id="rId56"/>
    <p:sldId id="790" r:id="rId57"/>
    <p:sldId id="832" r:id="rId58"/>
    <p:sldId id="831" r:id="rId59"/>
    <p:sldId id="833" r:id="rId60"/>
    <p:sldId id="836" r:id="rId61"/>
    <p:sldId id="835" r:id="rId62"/>
    <p:sldId id="834" r:id="rId63"/>
    <p:sldId id="823" r:id="rId64"/>
    <p:sldId id="317" r:id="rId65"/>
    <p:sldId id="322" r:id="rId66"/>
    <p:sldId id="323" r:id="rId67"/>
    <p:sldId id="326" r:id="rId68"/>
    <p:sldId id="827" r:id="rId69"/>
    <p:sldId id="328" r:id="rId70"/>
    <p:sldId id="325" r:id="rId71"/>
    <p:sldId id="838" r:id="rId72"/>
    <p:sldId id="348" r:id="rId73"/>
    <p:sldId id="842" r:id="rId74"/>
    <p:sldId id="840" r:id="rId75"/>
    <p:sldId id="843" r:id="rId76"/>
    <p:sldId id="803" r:id="rId77"/>
    <p:sldId id="327" r:id="rId78"/>
    <p:sldId id="73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Qisi" initials="WQ" lastIdx="1" clrIdx="0">
    <p:extLst>
      <p:ext uri="{19B8F6BF-5375-455C-9EA6-DF929625EA0E}">
        <p15:presenceInfo xmlns:p15="http://schemas.microsoft.com/office/powerpoint/2012/main" userId="a89d876a852150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240D"/>
    <a:srgbClr val="333333"/>
    <a:srgbClr val="5E5E5E"/>
    <a:srgbClr val="696969"/>
    <a:srgbClr val="7D002D"/>
    <a:srgbClr val="160A51"/>
    <a:srgbClr val="647199"/>
    <a:srgbClr val="D28C45"/>
    <a:srgbClr val="313E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97D284-D43A-4BFC-B905-CDA2AB1FDA56}" v="10" dt="2023-08-29T13:41:38.230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14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yang Hong" userId="37c84c1d3541fc41" providerId="LiveId" clId="{5C97D284-D43A-4BFC-B905-CDA2AB1FDA56}"/>
    <pc:docChg chg="undo custSel modSld">
      <pc:chgData name="Xunyang Hong" userId="37c84c1d3541fc41" providerId="LiveId" clId="{5C97D284-D43A-4BFC-B905-CDA2AB1FDA56}" dt="2023-08-29T13:41:38.230" v="15"/>
      <pc:docMkLst>
        <pc:docMk/>
      </pc:docMkLst>
      <pc:sldChg chg="addSp delSp modSp mod">
        <pc:chgData name="Xunyang Hong" userId="37c84c1d3541fc41" providerId="LiveId" clId="{5C97D284-D43A-4BFC-B905-CDA2AB1FDA56}" dt="2023-08-29T13:24:17.098" v="3"/>
        <pc:sldMkLst>
          <pc:docMk/>
          <pc:sldMk cId="2085930631" sldId="401"/>
        </pc:sldMkLst>
        <pc:spChg chg="mod">
          <ac:chgData name="Xunyang Hong" userId="37c84c1d3541fc41" providerId="LiveId" clId="{5C97D284-D43A-4BFC-B905-CDA2AB1FDA56}" dt="2023-08-29T13:24:16.231" v="2"/>
          <ac:spMkLst>
            <pc:docMk/>
            <pc:sldMk cId="2085930631" sldId="401"/>
            <ac:spMk id="6" creationId="{DA74212B-DE4C-017F-E466-E390937FC1C9}"/>
          </ac:spMkLst>
        </pc:spChg>
        <pc:spChg chg="mod">
          <ac:chgData name="Xunyang Hong" userId="37c84c1d3541fc41" providerId="LiveId" clId="{5C97D284-D43A-4BFC-B905-CDA2AB1FDA56}" dt="2023-08-29T13:24:16.231" v="2"/>
          <ac:spMkLst>
            <pc:docMk/>
            <pc:sldMk cId="2085930631" sldId="401"/>
            <ac:spMk id="9" creationId="{261DE55A-F1E1-0600-3C8C-3CDF96985BFE}"/>
          </ac:spMkLst>
        </pc:spChg>
        <pc:spChg chg="mod">
          <ac:chgData name="Xunyang Hong" userId="37c84c1d3541fc41" providerId="LiveId" clId="{5C97D284-D43A-4BFC-B905-CDA2AB1FDA56}" dt="2023-08-29T13:24:16.231" v="2"/>
          <ac:spMkLst>
            <pc:docMk/>
            <pc:sldMk cId="2085930631" sldId="401"/>
            <ac:spMk id="10" creationId="{5BCDCFF1-5861-1FE9-97E8-33C3DA0BB0EF}"/>
          </ac:spMkLst>
        </pc:spChg>
        <pc:spChg chg="mod">
          <ac:chgData name="Xunyang Hong" userId="37c84c1d3541fc41" providerId="LiveId" clId="{5C97D284-D43A-4BFC-B905-CDA2AB1FDA56}" dt="2023-08-29T13:24:16.231" v="2"/>
          <ac:spMkLst>
            <pc:docMk/>
            <pc:sldMk cId="2085930631" sldId="401"/>
            <ac:spMk id="11" creationId="{A79757DE-A89E-DE55-7C16-E0C2A191D55E}"/>
          </ac:spMkLst>
        </pc:spChg>
        <pc:spChg chg="mod">
          <ac:chgData name="Xunyang Hong" userId="37c84c1d3541fc41" providerId="LiveId" clId="{5C97D284-D43A-4BFC-B905-CDA2AB1FDA56}" dt="2023-08-29T13:24:16.231" v="2"/>
          <ac:spMkLst>
            <pc:docMk/>
            <pc:sldMk cId="2085930631" sldId="401"/>
            <ac:spMk id="12" creationId="{EB157C76-EFC2-C8E3-9EF8-9773E4592028}"/>
          </ac:spMkLst>
        </pc:spChg>
        <pc:grpChg chg="add del mod">
          <ac:chgData name="Xunyang Hong" userId="37c84c1d3541fc41" providerId="LiveId" clId="{5C97D284-D43A-4BFC-B905-CDA2AB1FDA56}" dt="2023-08-29T13:24:17.098" v="3"/>
          <ac:grpSpMkLst>
            <pc:docMk/>
            <pc:sldMk cId="2085930631" sldId="401"/>
            <ac:grpSpMk id="3" creationId="{1B5CEA62-3575-498E-1EFE-46C8BBB6877D}"/>
          </ac:grpSpMkLst>
        </pc:grpChg>
        <pc:grpChg chg="mod">
          <ac:chgData name="Xunyang Hong" userId="37c84c1d3541fc41" providerId="LiveId" clId="{5C97D284-D43A-4BFC-B905-CDA2AB1FDA56}" dt="2023-08-29T13:24:14.385" v="1" actId="1076"/>
          <ac:grpSpMkLst>
            <pc:docMk/>
            <pc:sldMk cId="2085930631" sldId="401"/>
            <ac:grpSpMk id="7" creationId="{F6B2908D-0FB0-4725-A51C-2E4F9E751BC2}"/>
          </ac:grpSpMkLst>
        </pc:grpChg>
        <pc:grpChg chg="mod">
          <ac:chgData name="Xunyang Hong" userId="37c84c1d3541fc41" providerId="LiveId" clId="{5C97D284-D43A-4BFC-B905-CDA2AB1FDA56}" dt="2023-08-29T13:24:16.231" v="2"/>
          <ac:grpSpMkLst>
            <pc:docMk/>
            <pc:sldMk cId="2085930631" sldId="401"/>
            <ac:grpSpMk id="8" creationId="{FDF9A001-3F2E-17D9-3FD4-A419A3F99D11}"/>
          </ac:grpSpMkLst>
        </pc:grpChg>
        <pc:picChg chg="mod">
          <ac:chgData name="Xunyang Hong" userId="37c84c1d3541fc41" providerId="LiveId" clId="{5C97D284-D43A-4BFC-B905-CDA2AB1FDA56}" dt="2023-08-29T13:24:16.231" v="2"/>
          <ac:picMkLst>
            <pc:docMk/>
            <pc:sldMk cId="2085930631" sldId="401"/>
            <ac:picMk id="13" creationId="{FF681B55-8D45-5B99-A315-961676C02117}"/>
          </ac:picMkLst>
        </pc:picChg>
        <pc:picChg chg="mod">
          <ac:chgData name="Xunyang Hong" userId="37c84c1d3541fc41" providerId="LiveId" clId="{5C97D284-D43A-4BFC-B905-CDA2AB1FDA56}" dt="2023-08-29T13:24:16.231" v="2"/>
          <ac:picMkLst>
            <pc:docMk/>
            <pc:sldMk cId="2085930631" sldId="401"/>
            <ac:picMk id="14" creationId="{EF7DE4A7-9933-C3B5-2614-F79260839A9C}"/>
          </ac:picMkLst>
        </pc:picChg>
      </pc:sldChg>
      <pc:sldChg chg="addSp delSp modSp mod">
        <pc:chgData name="Xunyang Hong" userId="37c84c1d3541fc41" providerId="LiveId" clId="{5C97D284-D43A-4BFC-B905-CDA2AB1FDA56}" dt="2023-08-29T13:41:38.230" v="15"/>
        <pc:sldMkLst>
          <pc:docMk/>
          <pc:sldMk cId="3457888514" sldId="791"/>
        </pc:sldMkLst>
        <pc:picChg chg="add del mod">
          <ac:chgData name="Xunyang Hong" userId="37c84c1d3541fc41" providerId="LiveId" clId="{5C97D284-D43A-4BFC-B905-CDA2AB1FDA56}" dt="2023-08-29T13:25:45.677" v="5"/>
          <ac:picMkLst>
            <pc:docMk/>
            <pc:sldMk cId="3457888514" sldId="791"/>
            <ac:picMk id="2" creationId="{3D286D10-4337-46ED-02FF-CFD338B7CCA0}"/>
          </ac:picMkLst>
        </pc:picChg>
        <pc:picChg chg="add del mod">
          <ac:chgData name="Xunyang Hong" userId="37c84c1d3541fc41" providerId="LiveId" clId="{5C97D284-D43A-4BFC-B905-CDA2AB1FDA56}" dt="2023-08-29T13:41:38.230" v="15"/>
          <ac:picMkLst>
            <pc:docMk/>
            <pc:sldMk cId="3457888514" sldId="791"/>
            <ac:picMk id="3" creationId="{80BB083E-0821-8371-E6CE-70803301D64B}"/>
          </ac:picMkLst>
        </pc:picChg>
      </pc:sldChg>
      <pc:sldChg chg="addSp delSp modSp">
        <pc:chgData name="Xunyang Hong" userId="37c84c1d3541fc41" providerId="LiveId" clId="{5C97D284-D43A-4BFC-B905-CDA2AB1FDA56}" dt="2023-08-29T13:38:39.268" v="9"/>
        <pc:sldMkLst>
          <pc:docMk/>
          <pc:sldMk cId="2406630163" sldId="820"/>
        </pc:sldMkLst>
        <pc:spChg chg="mod">
          <ac:chgData name="Xunyang Hong" userId="37c84c1d3541fc41" providerId="LiveId" clId="{5C97D284-D43A-4BFC-B905-CDA2AB1FDA56}" dt="2023-08-29T13:32:26.738" v="6"/>
          <ac:spMkLst>
            <pc:docMk/>
            <pc:sldMk cId="2406630163" sldId="820"/>
            <ac:spMk id="4" creationId="{219C5C80-5119-4B2F-AC14-D310B9A99E9F}"/>
          </ac:spMkLst>
        </pc:spChg>
        <pc:spChg chg="mod">
          <ac:chgData name="Xunyang Hong" userId="37c84c1d3541fc41" providerId="LiveId" clId="{5C97D284-D43A-4BFC-B905-CDA2AB1FDA56}" dt="2023-08-29T13:32:26.738" v="6"/>
          <ac:spMkLst>
            <pc:docMk/>
            <pc:sldMk cId="2406630163" sldId="820"/>
            <ac:spMk id="7" creationId="{15A579B5-51C1-0FF7-7833-6B732572600E}"/>
          </ac:spMkLst>
        </pc:spChg>
        <pc:spChg chg="add del mod">
          <ac:chgData name="Xunyang Hong" userId="37c84c1d3541fc41" providerId="LiveId" clId="{5C97D284-D43A-4BFC-B905-CDA2AB1FDA56}" dt="2023-08-29T13:32:27.946" v="7"/>
          <ac:spMkLst>
            <pc:docMk/>
            <pc:sldMk cId="2406630163" sldId="820"/>
            <ac:spMk id="8" creationId="{B5E5C16C-ABCE-E6D5-7A46-80C624129233}"/>
          </ac:spMkLst>
        </pc:spChg>
        <pc:spChg chg="add del mod">
          <ac:chgData name="Xunyang Hong" userId="37c84c1d3541fc41" providerId="LiveId" clId="{5C97D284-D43A-4BFC-B905-CDA2AB1FDA56}" dt="2023-08-29T13:38:39.268" v="9"/>
          <ac:spMkLst>
            <pc:docMk/>
            <pc:sldMk cId="2406630163" sldId="820"/>
            <ac:spMk id="9" creationId="{80765F02-08DB-5474-E004-B5CD7E5C5F34}"/>
          </ac:spMkLst>
        </pc:spChg>
        <pc:grpChg chg="add del mod">
          <ac:chgData name="Xunyang Hong" userId="37c84c1d3541fc41" providerId="LiveId" clId="{5C97D284-D43A-4BFC-B905-CDA2AB1FDA56}" dt="2023-08-29T13:32:27.946" v="7"/>
          <ac:grpSpMkLst>
            <pc:docMk/>
            <pc:sldMk cId="2406630163" sldId="820"/>
            <ac:grpSpMk id="2" creationId="{F0B0188E-39CA-1D7E-DDE0-FEE18CFD69C1}"/>
          </ac:grpSpMkLst>
        </pc:grpChg>
        <pc:grpChg chg="mod">
          <ac:chgData name="Xunyang Hong" userId="37c84c1d3541fc41" providerId="LiveId" clId="{5C97D284-D43A-4BFC-B905-CDA2AB1FDA56}" dt="2023-08-29T13:32:26.738" v="6"/>
          <ac:grpSpMkLst>
            <pc:docMk/>
            <pc:sldMk cId="2406630163" sldId="820"/>
            <ac:grpSpMk id="3" creationId="{17651F4D-8D28-7F5D-798B-C1F9445D987B}"/>
          </ac:grpSpMkLst>
        </pc:grpChg>
        <pc:picChg chg="mod">
          <ac:chgData name="Xunyang Hong" userId="37c84c1d3541fc41" providerId="LiveId" clId="{5C97D284-D43A-4BFC-B905-CDA2AB1FDA56}" dt="2023-08-29T13:32:26.738" v="6"/>
          <ac:picMkLst>
            <pc:docMk/>
            <pc:sldMk cId="2406630163" sldId="820"/>
            <ac:picMk id="5" creationId="{6328651B-2F93-F5C3-D8AB-BF3A247BF6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7C922-9550-4D3D-95B5-7C04C9B33245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F45BA-7B01-46A4-A19D-D5B01710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3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45BA-7B01-46A4-A19D-D5B017103C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72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6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15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28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91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84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45BA-7B01-46A4-A19D-D5B017103C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79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2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0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61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21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45BA-7B01-46A4-A19D-D5B017103C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49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2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Gill Sans MT" panose="020B050202010402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03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6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67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22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1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7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80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11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8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9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74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40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05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2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0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MR1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1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6D0AC-B933-4433-A1A6-5B4A0C7E0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C02FA-50EF-4B21-BDE0-B2D633116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BB31C9-841F-4BD6-8657-37D178D95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52D5C-28FB-4FDE-8A3F-D209F06E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9AD15-6532-4704-947F-5D37FCAC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6D83C-4124-46D2-AC77-480EB42E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11114-F4E9-41E8-AE49-4ACF3EFA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0B880-DFF8-43FF-9501-6A9177EE5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8987B-444E-4CFF-8471-841CD2F2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95AF0-B99C-4F66-B2E0-147B5D59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7A65C-6E24-42E2-9F93-38F418CE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8D06F2-E842-43EB-992D-4D9E772D4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C64A46-DBDD-412C-B507-341AE294B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C6B5C-9C1B-4EFC-858A-3AFFA841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BD951-84DE-4B41-B172-8C165C8A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C542D-85EE-4E23-B84E-E720CD5A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83558-069B-457E-AB10-9C7FBE2E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F54066-FEC8-478B-9692-62D1B3099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EE45A-7A58-4C5F-A8E7-EA6DA90D366E}" type="datetimeFigureOut">
              <a:rPr lang="LID4096" smtClean="0"/>
              <a:t>08/29/2023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834876-A7B6-470B-A72D-3FE3CA31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6DAC4-E6DF-4E82-90CF-F8D18302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1D3DB-7F82-4DEC-8DD6-DB2838E5E77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467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BAFCE-4FA6-4F91-AF07-BAA9D331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25E71-053C-4970-ABB2-D17986CB7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4F210-C87B-41F1-8E9A-B81EDFFB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16659-370C-4F66-B447-C267A002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67D5B-0FCD-42D6-8DD9-CAF59E61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5EE9A-C3B3-40CA-91FE-9E9696C5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24D8D7-4DF6-4B03-9872-F3E74AC3B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70D15-39C8-49D2-9593-FCFC5DE0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399122-69CD-4D3C-B350-5D5FD9A0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6B564E-F686-465F-A741-2B3F49F1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0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AB1AF-A570-45D3-9FC8-599C9F96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62035E-4137-49A2-8C41-2C260A16B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C4BD6F-2B4B-479A-98CE-79E640DAA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4A62E3-DFED-4DC4-98EA-8A70DB10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2CA018-2860-42B6-AB55-0C8F1790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7C8C9C-3FA4-4F0F-A977-870A558D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8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069D1-1A41-45D9-B698-F909B7B6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3924F9-8F54-4610-9744-02FF136C7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989CF2-7B60-47E0-8E9B-3F4899850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5D9C87-559E-4D3C-9E91-3A4C79512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C607CA-D076-4CEC-8953-810E231A3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864BB1-0BD8-46ED-AF1A-63E9E0DC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A47415-2DF7-49E0-B7F3-574CC2AA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B32F04-4B06-4454-BF59-2624FFE5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8B21F-66D2-4690-AC1D-8C148AAE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B0748B-95E4-4810-8B8C-0DB51D95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096CE1-2985-47FA-AD03-4BF5AB7C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699967-ED71-4283-9EE0-C9C84CFD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93A86C-B02B-41D7-B72C-9FB0A804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D25F4D-829F-44B5-A9C9-2836C175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E7DE7-7410-46BB-BECA-ECE37284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1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8039F-65B2-459B-955D-855CEBE9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398A0C-333C-497A-80D5-5B2C4F935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6D7FA2-DFB7-47AE-A46B-83BAD35F5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6154D-5280-4635-8DF0-5FBEF72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EAD330-06AE-4A97-8044-13C7E042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B9739A-16B1-4901-BB47-5EA5AA82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8B5E-A325-400A-A1EF-82B96B69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E234B7-A282-40DD-9994-BF459FACB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6A82F0-6508-4E93-A399-4841C7514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909A34-0934-4FA0-ACAA-4EA255FC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3D3C18-581D-45F8-8A4D-E6509A7C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E8AB0-0966-4A87-8731-701B336E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6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66D3EA-7D82-48AE-A392-1B936245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EE7F02-123E-4BA9-B5BF-E65A3FEE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1A2F44-2D58-4860-8010-A839CCACC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DBBF0-F27A-434E-93BB-8AEF1D022EF4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0A47F-75B1-4891-85DC-3FEF1054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3C47E8-538E-450E-AB4B-0D5BFE5B9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0AEEF-B415-45DF-B708-70C5023E8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0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7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3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emf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0.png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2.png"/><Relationship Id="rId4" Type="http://schemas.openxmlformats.org/officeDocument/2006/relationships/image" Target="../media/image8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8.emf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8.png"/><Relationship Id="rId18" Type="http://schemas.openxmlformats.org/officeDocument/2006/relationships/image" Target="../media/image3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276CC5-E3B6-4018-B37D-06402B68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21" y="5065690"/>
            <a:ext cx="2487659" cy="861113"/>
          </a:xfrm>
          <a:prstGeom prst="rect">
            <a:avLst/>
          </a:prstGeom>
        </p:spPr>
      </p:pic>
      <p:pic>
        <p:nvPicPr>
          <p:cNvPr id="3" name="Picture 13">
            <a:extLst>
              <a:ext uri="{FF2B5EF4-FFF2-40B4-BE49-F238E27FC236}">
                <a16:creationId xmlns:a16="http://schemas.microsoft.com/office/drawing/2014/main" id="{B4B30201-141D-4E16-9CBC-3D280073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35" y="5195159"/>
            <a:ext cx="1910423" cy="54254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1722B84-B947-4951-93E6-D890540D7ABC}"/>
              </a:ext>
            </a:extLst>
          </p:cNvPr>
          <p:cNvSpPr>
            <a:spLocks noGrp="1"/>
          </p:cNvSpPr>
          <p:nvPr/>
        </p:nvSpPr>
        <p:spPr>
          <a:xfrm>
            <a:off x="529509" y="2300965"/>
            <a:ext cx="10347598" cy="11942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Aft>
                <a:spcPts val="100"/>
              </a:spcAft>
            </a:pPr>
            <a:r>
              <a:rPr lang="en-US" sz="3600" dirty="0">
                <a:latin typeface="Gill Sans MT" panose="020B0502020104020203" pitchFamily="34" charset="0"/>
                <a:cs typeface="Arial" panose="020B0604020202020204" pitchFamily="34" charset="0"/>
              </a:rPr>
              <a:t>Electron-phonon Coupling and Charge Excitations </a:t>
            </a:r>
          </a:p>
          <a:p>
            <a:pPr algn="r">
              <a:lnSpc>
                <a:spcPct val="100000"/>
              </a:lnSpc>
              <a:spcAft>
                <a:spcPts val="100"/>
              </a:spcAft>
            </a:pPr>
            <a:r>
              <a:rPr lang="en-US" sz="3600" dirty="0">
                <a:latin typeface="Gill Sans MT" panose="020B0502020104020203" pitchFamily="34" charset="0"/>
                <a:cs typeface="Arial" panose="020B0604020202020204" pitchFamily="34" charset="0"/>
              </a:rPr>
              <a:t>in Cuprate Superconductors</a:t>
            </a:r>
            <a:endParaRPr lang="en-US" sz="3600" baseline="-250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D5076C6-87E8-4CFC-BD78-69FDFD97CE71}"/>
              </a:ext>
            </a:extLst>
          </p:cNvPr>
          <p:cNvSpPr>
            <a:spLocks noGrp="1"/>
          </p:cNvSpPr>
          <p:nvPr/>
        </p:nvSpPr>
        <p:spPr>
          <a:xfrm>
            <a:off x="3890682" y="4242183"/>
            <a:ext cx="4410636" cy="48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 panose="020B0502020104020203" pitchFamily="34" charset="0"/>
                <a:cs typeface="Arial" panose="020B0604020202020204" pitchFamily="34" charset="0"/>
              </a:rPr>
              <a:t>Qisi Wang (I21 user)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DEB3DFAB-E94B-46AA-ADDC-3242E2398CD9}"/>
              </a:ext>
            </a:extLst>
          </p:cNvPr>
          <p:cNvSpPr txBox="1">
            <a:spLocks/>
          </p:cNvSpPr>
          <p:nvPr/>
        </p:nvSpPr>
        <p:spPr>
          <a:xfrm>
            <a:off x="9109845" y="5318988"/>
            <a:ext cx="2838014" cy="60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August 4</a:t>
            </a:r>
            <a:r>
              <a:rPr lang="en-US" sz="2200" baseline="30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th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D907EE-54A3-49D0-896C-DCC7FA6B9215}"/>
              </a:ext>
            </a:extLst>
          </p:cNvPr>
          <p:cNvSpPr txBox="1"/>
          <p:nvPr/>
        </p:nvSpPr>
        <p:spPr>
          <a:xfrm>
            <a:off x="1336523" y="745054"/>
            <a:ext cx="4912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Materials Group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Diamond, SEMINAR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E70078-20B1-4459-99E9-99C2A545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234025" y="3685795"/>
            <a:ext cx="10029825" cy="861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78D711-F2FE-4CCB-A26B-4A54DFCF6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53217" t="-25561" b="-3"/>
          <a:stretch/>
        </p:blipFill>
        <p:spPr>
          <a:xfrm>
            <a:off x="1234025" y="413174"/>
            <a:ext cx="4692224" cy="108124"/>
          </a:xfrm>
          <a:prstGeom prst="rect">
            <a:avLst/>
          </a:prstGeom>
        </p:spPr>
      </p:pic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31DDDA74-3AB4-468E-A07C-26D61DA23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26" y="653671"/>
            <a:ext cx="3043433" cy="95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Lifting the charge-stripe domain degeneracy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F8D3472D-0D87-4681-BE01-E0D6FF69E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1581"/>
          <a:stretch/>
        </p:blipFill>
        <p:spPr>
          <a:xfrm>
            <a:off x="2935707" y="1495853"/>
            <a:ext cx="2093494" cy="43855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29D0D2B-83E3-41CC-952F-B5F8E1564EEA}"/>
              </a:ext>
            </a:extLst>
          </p:cNvPr>
          <p:cNvGrpSpPr/>
          <p:nvPr/>
        </p:nvGrpSpPr>
        <p:grpSpPr>
          <a:xfrm>
            <a:off x="1293800" y="1672234"/>
            <a:ext cx="1631981" cy="1563724"/>
            <a:chOff x="2632205" y="2379812"/>
            <a:chExt cx="1631981" cy="156372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CD76BCE-5FEF-43EC-9C13-AEE1531AABA9}"/>
                </a:ext>
              </a:extLst>
            </p:cNvPr>
            <p:cNvGrpSpPr/>
            <p:nvPr/>
          </p:nvGrpSpPr>
          <p:grpSpPr>
            <a:xfrm>
              <a:off x="2765698" y="2819526"/>
              <a:ext cx="902056" cy="925166"/>
              <a:chOff x="839608" y="3429000"/>
              <a:chExt cx="902056" cy="925166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38B9E59-0E1A-4A20-8C59-36ECC1009194}"/>
                  </a:ext>
                </a:extLst>
              </p:cNvPr>
              <p:cNvGrpSpPr/>
              <p:nvPr/>
            </p:nvGrpSpPr>
            <p:grpSpPr>
              <a:xfrm>
                <a:off x="898119" y="3429000"/>
                <a:ext cx="843545" cy="843546"/>
                <a:chOff x="1246462" y="1050568"/>
                <a:chExt cx="1105423" cy="1105424"/>
              </a:xfrm>
            </p:grpSpPr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EDECDD8B-97C8-4024-85D9-6F6C97978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799174" y="1603280"/>
                  <a:ext cx="0" cy="1105423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6E9E2D5D-83E2-4515-8752-31CE32C5E8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60379" y="1050568"/>
                  <a:ext cx="0" cy="1105423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823CEC7-C98B-451E-BA7B-7457B0E78D06}"/>
                  </a:ext>
                </a:extLst>
              </p:cNvPr>
              <p:cNvSpPr/>
              <p:nvPr/>
            </p:nvSpPr>
            <p:spPr>
              <a:xfrm>
                <a:off x="1352551" y="4215372"/>
                <a:ext cx="138794" cy="138794"/>
              </a:xfrm>
              <a:prstGeom prst="ellipse">
                <a:avLst/>
              </a:prstGeom>
              <a:solidFill>
                <a:srgbClr val="647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8650561-A4BB-4363-BD1D-CE9A10F3AF89}"/>
                  </a:ext>
                </a:extLst>
              </p:cNvPr>
              <p:cNvSpPr/>
              <p:nvPr/>
            </p:nvSpPr>
            <p:spPr>
              <a:xfrm>
                <a:off x="839608" y="3705104"/>
                <a:ext cx="138794" cy="138794"/>
              </a:xfrm>
              <a:prstGeom prst="ellipse">
                <a:avLst/>
              </a:prstGeom>
              <a:solidFill>
                <a:srgbClr val="647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C9FB012-10EA-4AC0-B10B-BFC09205B581}"/>
                </a:ext>
              </a:extLst>
            </p:cNvPr>
            <p:cNvSpPr txBox="1"/>
            <p:nvPr/>
          </p:nvSpPr>
          <p:spPr>
            <a:xfrm>
              <a:off x="3609694" y="3481871"/>
              <a:ext cx="654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</a:rPr>
                <a:t>H</a:t>
              </a:r>
              <a:endParaRPr lang="en-US" sz="2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D69A63-42DF-4DA5-AAF2-D98A09EC4E8C}"/>
                </a:ext>
              </a:extLst>
            </p:cNvPr>
            <p:cNvSpPr txBox="1"/>
            <p:nvPr/>
          </p:nvSpPr>
          <p:spPr>
            <a:xfrm>
              <a:off x="2632205" y="2379812"/>
              <a:ext cx="654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</a:rPr>
                <a:t>K</a:t>
              </a:r>
              <a:endParaRPr lang="en-US" sz="2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9EFBD9AB-4A25-4B40-9E47-FE167E14D8B4}"/>
              </a:ext>
            </a:extLst>
          </p:cNvPr>
          <p:cNvSpPr txBox="1">
            <a:spLocks/>
          </p:cNvSpPr>
          <p:nvPr/>
        </p:nvSpPr>
        <p:spPr>
          <a:xfrm>
            <a:off x="6230603" y="6045315"/>
            <a:ext cx="4880309" cy="211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Choi, Q. Wang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Rev. Lett. </a:t>
            </a: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207002 (2022)</a:t>
            </a:r>
            <a:endParaRPr lang="en-US" sz="13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Lifting the charge-stripe domain degeneracy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F8D3472D-0D87-4681-BE01-E0D6FF69E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3942"/>
          <a:stretch/>
        </p:blipFill>
        <p:spPr>
          <a:xfrm>
            <a:off x="2935707" y="1495853"/>
            <a:ext cx="3392904" cy="43855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29D0D2B-83E3-41CC-952F-B5F8E1564EEA}"/>
              </a:ext>
            </a:extLst>
          </p:cNvPr>
          <p:cNvGrpSpPr/>
          <p:nvPr/>
        </p:nvGrpSpPr>
        <p:grpSpPr>
          <a:xfrm>
            <a:off x="1293800" y="1672234"/>
            <a:ext cx="1631981" cy="1563724"/>
            <a:chOff x="2632205" y="2379812"/>
            <a:chExt cx="1631981" cy="156372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CD76BCE-5FEF-43EC-9C13-AEE1531AABA9}"/>
                </a:ext>
              </a:extLst>
            </p:cNvPr>
            <p:cNvGrpSpPr/>
            <p:nvPr/>
          </p:nvGrpSpPr>
          <p:grpSpPr>
            <a:xfrm>
              <a:off x="2765698" y="2819526"/>
              <a:ext cx="902056" cy="925166"/>
              <a:chOff x="839608" y="3429000"/>
              <a:chExt cx="902056" cy="925166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38B9E59-0E1A-4A20-8C59-36ECC1009194}"/>
                  </a:ext>
                </a:extLst>
              </p:cNvPr>
              <p:cNvGrpSpPr/>
              <p:nvPr/>
            </p:nvGrpSpPr>
            <p:grpSpPr>
              <a:xfrm>
                <a:off x="898119" y="3429000"/>
                <a:ext cx="843545" cy="843546"/>
                <a:chOff x="1246462" y="1050568"/>
                <a:chExt cx="1105423" cy="1105424"/>
              </a:xfrm>
            </p:grpSpPr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EDECDD8B-97C8-4024-85D9-6F6C97978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799174" y="1603280"/>
                  <a:ext cx="0" cy="1105423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6E9E2D5D-83E2-4515-8752-31CE32C5E8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60379" y="1050568"/>
                  <a:ext cx="0" cy="1105423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lg" len="lg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823CEC7-C98B-451E-BA7B-7457B0E78D06}"/>
                  </a:ext>
                </a:extLst>
              </p:cNvPr>
              <p:cNvSpPr/>
              <p:nvPr/>
            </p:nvSpPr>
            <p:spPr>
              <a:xfrm>
                <a:off x="1352551" y="4215372"/>
                <a:ext cx="138794" cy="138794"/>
              </a:xfrm>
              <a:prstGeom prst="ellipse">
                <a:avLst/>
              </a:prstGeom>
              <a:solidFill>
                <a:srgbClr val="647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8650561-A4BB-4363-BD1D-CE9A10F3AF89}"/>
                  </a:ext>
                </a:extLst>
              </p:cNvPr>
              <p:cNvSpPr/>
              <p:nvPr/>
            </p:nvSpPr>
            <p:spPr>
              <a:xfrm>
                <a:off x="839608" y="3705104"/>
                <a:ext cx="138794" cy="138794"/>
              </a:xfrm>
              <a:prstGeom prst="ellipse">
                <a:avLst/>
              </a:prstGeom>
              <a:solidFill>
                <a:srgbClr val="647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C9FB012-10EA-4AC0-B10B-BFC09205B581}"/>
                </a:ext>
              </a:extLst>
            </p:cNvPr>
            <p:cNvSpPr txBox="1"/>
            <p:nvPr/>
          </p:nvSpPr>
          <p:spPr>
            <a:xfrm>
              <a:off x="3609694" y="3481871"/>
              <a:ext cx="654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</a:rPr>
                <a:t>H</a:t>
              </a:r>
              <a:endParaRPr lang="en-US" sz="2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D69A63-42DF-4DA5-AAF2-D98A09EC4E8C}"/>
                </a:ext>
              </a:extLst>
            </p:cNvPr>
            <p:cNvSpPr txBox="1"/>
            <p:nvPr/>
          </p:nvSpPr>
          <p:spPr>
            <a:xfrm>
              <a:off x="2632205" y="2379812"/>
              <a:ext cx="654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65000"/>
                    </a:schemeClr>
                  </a:solidFill>
                  <a:latin typeface="Open Sans" panose="020B0606030504020204" pitchFamily="34" charset="0"/>
                </a:rPr>
                <a:t>K</a:t>
              </a:r>
              <a:endParaRPr lang="en-US" sz="2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8B3015-8794-44F2-8E67-38D59819C44B}"/>
              </a:ext>
            </a:extLst>
          </p:cNvPr>
          <p:cNvGrpSpPr/>
          <p:nvPr/>
        </p:nvGrpSpPr>
        <p:grpSpPr>
          <a:xfrm>
            <a:off x="1303725" y="3801535"/>
            <a:ext cx="1631981" cy="1563724"/>
            <a:chOff x="1303725" y="3801535"/>
            <a:chExt cx="1631981" cy="156372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B08626B-93F7-41C6-93C2-EBA8FD29EAC1}"/>
                </a:ext>
              </a:extLst>
            </p:cNvPr>
            <p:cNvGrpSpPr/>
            <p:nvPr/>
          </p:nvGrpSpPr>
          <p:grpSpPr>
            <a:xfrm>
              <a:off x="1303725" y="3801535"/>
              <a:ext cx="1631981" cy="1563724"/>
              <a:chOff x="2632205" y="2379812"/>
              <a:chExt cx="1631981" cy="156372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65214E06-52AE-4A23-9767-4932FD7B20EF}"/>
                  </a:ext>
                </a:extLst>
              </p:cNvPr>
              <p:cNvGrpSpPr/>
              <p:nvPr/>
            </p:nvGrpSpPr>
            <p:grpSpPr>
              <a:xfrm>
                <a:off x="2824209" y="2819526"/>
                <a:ext cx="843545" cy="925166"/>
                <a:chOff x="898119" y="3429000"/>
                <a:chExt cx="843545" cy="925166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FF4445D6-136F-4837-9183-F67A84463F90}"/>
                    </a:ext>
                  </a:extLst>
                </p:cNvPr>
                <p:cNvGrpSpPr/>
                <p:nvPr/>
              </p:nvGrpSpPr>
              <p:grpSpPr>
                <a:xfrm>
                  <a:off x="898119" y="3429000"/>
                  <a:ext cx="843545" cy="843546"/>
                  <a:chOff x="1246462" y="1050568"/>
                  <a:chExt cx="1105423" cy="1105424"/>
                </a:xfrm>
              </p:grpSpPr>
              <p:cxnSp>
                <p:nvCxnSpPr>
                  <p:cNvPr id="32" name="直接箭头连接符 31">
                    <a:extLst>
                      <a:ext uri="{FF2B5EF4-FFF2-40B4-BE49-F238E27FC236}">
                        <a16:creationId xmlns:a16="http://schemas.microsoft.com/office/drawing/2014/main" id="{953A8641-C5E7-410D-9C13-7133C123E2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1799174" y="1603280"/>
                    <a:ext cx="0" cy="1105423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BE8F1700-6ACE-4045-BDC1-6D3AD02D7C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0379" y="1050568"/>
                    <a:ext cx="0" cy="1105423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09F04CFB-5633-4DF4-9FB2-CDFF31713105}"/>
                    </a:ext>
                  </a:extLst>
                </p:cNvPr>
                <p:cNvSpPr/>
                <p:nvPr/>
              </p:nvSpPr>
              <p:spPr>
                <a:xfrm>
                  <a:off x="1352551" y="4215372"/>
                  <a:ext cx="138794" cy="13879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C7BB8E-B5F4-4BDD-A304-FB0A247B8CD8}"/>
                  </a:ext>
                </a:extLst>
              </p:cNvPr>
              <p:cNvSpPr txBox="1"/>
              <p:nvPr/>
            </p:nvSpPr>
            <p:spPr>
              <a:xfrm>
                <a:off x="3609694" y="3481871"/>
                <a:ext cx="654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chemeClr val="bg1">
                        <a:lumMod val="65000"/>
                      </a:schemeClr>
                    </a:solidFill>
                    <a:latin typeface="Open Sans" panose="020B0606030504020204" pitchFamily="34" charset="0"/>
                  </a:rPr>
                  <a:t>H</a:t>
                </a:r>
                <a:endParaRPr lang="en-US" sz="24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9C53F6F-DA5A-4718-9C7D-A1A046BC5F21}"/>
                  </a:ext>
                </a:extLst>
              </p:cNvPr>
              <p:cNvSpPr txBox="1"/>
              <p:nvPr/>
            </p:nvSpPr>
            <p:spPr>
              <a:xfrm>
                <a:off x="2632205" y="2379812"/>
                <a:ext cx="6544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chemeClr val="bg1">
                        <a:lumMod val="65000"/>
                      </a:schemeClr>
                    </a:solidFill>
                    <a:latin typeface="Open Sans" panose="020B0606030504020204" pitchFamily="34" charset="0"/>
                  </a:rPr>
                  <a:t>K</a:t>
                </a:r>
                <a:endParaRPr lang="en-US" sz="24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2DD21A2A-6427-495C-B9A8-D88939A411FE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70" y="4460841"/>
              <a:ext cx="239369" cy="2393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F521DB48-A3CA-45AE-9675-7B2024D69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9570" y="4460841"/>
              <a:ext cx="239369" cy="23936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标题 1">
            <a:extLst>
              <a:ext uri="{FF2B5EF4-FFF2-40B4-BE49-F238E27FC236}">
                <a16:creationId xmlns:a16="http://schemas.microsoft.com/office/drawing/2014/main" id="{085ED5C3-67BB-486B-9631-BE025C4E4F59}"/>
              </a:ext>
            </a:extLst>
          </p:cNvPr>
          <p:cNvSpPr txBox="1">
            <a:spLocks/>
          </p:cNvSpPr>
          <p:nvPr/>
        </p:nvSpPr>
        <p:spPr>
          <a:xfrm>
            <a:off x="6230603" y="6045315"/>
            <a:ext cx="4880309" cy="211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Choi, Q. Wang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Rev. Lett. </a:t>
            </a: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207002 (2022)</a:t>
            </a:r>
            <a:endParaRPr lang="en-US" sz="13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0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Lifting the spin-stripe domain degeneracy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6476231-870B-40BA-B39E-4F2613EF8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9"/>
          <a:stretch/>
        </p:blipFill>
        <p:spPr>
          <a:xfrm>
            <a:off x="1616313" y="2041473"/>
            <a:ext cx="3849595" cy="328851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500A02E-08D6-48E5-8554-36E4D80C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28" y="1607414"/>
            <a:ext cx="2228784" cy="392620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A0E8664-504F-45F2-BA9C-0DD9526E7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797" y="1607414"/>
            <a:ext cx="2296932" cy="3941103"/>
          </a:xfrm>
          <a:prstGeom prst="rect">
            <a:avLst/>
          </a:prstGeom>
        </p:spPr>
      </p:pic>
      <p:sp>
        <p:nvSpPr>
          <p:cNvPr id="37" name="标题 1">
            <a:extLst>
              <a:ext uri="{FF2B5EF4-FFF2-40B4-BE49-F238E27FC236}">
                <a16:creationId xmlns:a16="http://schemas.microsoft.com/office/drawing/2014/main" id="{0F778B87-A23F-4B85-8008-51C596343898}"/>
              </a:ext>
            </a:extLst>
          </p:cNvPr>
          <p:cNvSpPr txBox="1">
            <a:spLocks/>
          </p:cNvSpPr>
          <p:nvPr/>
        </p:nvSpPr>
        <p:spPr>
          <a:xfrm>
            <a:off x="6850392" y="6228133"/>
            <a:ext cx="4615615" cy="220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G. Simutis, J.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Küspert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Q. Wang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arXiv: 2204.02304</a:t>
            </a:r>
            <a:endParaRPr lang="en-US" sz="13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3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8A6D4891-9EA6-4ACD-A896-FAA069F363EE}"/>
              </a:ext>
            </a:extLst>
          </p:cNvPr>
          <p:cNvSpPr txBox="1">
            <a:spLocks/>
          </p:cNvSpPr>
          <p:nvPr/>
        </p:nvSpPr>
        <p:spPr>
          <a:xfrm>
            <a:off x="824469" y="1746687"/>
            <a:ext cx="5121728" cy="42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ill Sans MT" panose="020B0502020104020203" pitchFamily="34" charset="0"/>
                <a:cs typeface="Arial" panose="020B0604020202020204" pitchFamily="34" charset="0"/>
              </a:rPr>
              <a:t>2D SC state &amp; 3D uniform SC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45AEB9-15B3-4873-A7D9-2DC4BD4F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1" y="2417414"/>
            <a:ext cx="3265715" cy="24458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A765F5-E80E-405F-9A74-337BB417E66A}"/>
              </a:ext>
            </a:extLst>
          </p:cNvPr>
          <p:cNvSpPr/>
          <p:nvPr/>
        </p:nvSpPr>
        <p:spPr>
          <a:xfrm>
            <a:off x="1840630" y="5382096"/>
            <a:ext cx="3265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Li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PRL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067001 (2007)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98BAFA-C2BA-478C-9562-FCE11B4FD189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Pair-density-wave (PDW) &amp; charge-density-wave (CDW)</a:t>
            </a:r>
            <a:endParaRPr 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4C53160-C70B-4DA2-973C-208DC459C1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79CB9C2-5B10-4417-81EF-D5BD3E153CE3}"/>
              </a:ext>
            </a:extLst>
          </p:cNvPr>
          <p:cNvSpPr txBox="1">
            <a:spLocks/>
          </p:cNvSpPr>
          <p:nvPr/>
        </p:nvSpPr>
        <p:spPr>
          <a:xfrm>
            <a:off x="6563138" y="3217668"/>
            <a:ext cx="5121728" cy="42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ill Sans MT" panose="020B0502020104020203" pitchFamily="34" charset="0"/>
                <a:cs typeface="Arial" panose="020B0604020202020204" pitchFamily="34" charset="0"/>
              </a:rPr>
              <a:t>Why is interlayer Josephson coupling frustrated?</a:t>
            </a:r>
          </a:p>
        </p:txBody>
      </p:sp>
    </p:spTree>
    <p:extLst>
      <p:ext uri="{BB962C8B-B14F-4D97-AF65-F5344CB8AC3E}">
        <p14:creationId xmlns:p14="http://schemas.microsoft.com/office/powerpoint/2010/main" val="34294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51003ABB-46DB-45EA-97A6-1019CFEECF0B}"/>
              </a:ext>
            </a:extLst>
          </p:cNvPr>
          <p:cNvSpPr txBox="1">
            <a:spLocks/>
          </p:cNvSpPr>
          <p:nvPr/>
        </p:nvSpPr>
        <p:spPr>
          <a:xfrm>
            <a:off x="7537209" y="1813176"/>
            <a:ext cx="3216537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Gill Sans MT" panose="020B0502020104020203" pitchFamily="34" charset="0"/>
                <a:cs typeface="Arial" panose="020B0604020202020204" pitchFamily="34" charset="0"/>
              </a:rPr>
              <a:t>Real-space schematic of PDW and CDW stripes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56F790-A740-4E65-82B6-673FFFCFC426}"/>
              </a:ext>
            </a:extLst>
          </p:cNvPr>
          <p:cNvSpPr/>
          <p:nvPr/>
        </p:nvSpPr>
        <p:spPr>
          <a:xfrm>
            <a:off x="6928389" y="5418767"/>
            <a:ext cx="4182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Choi, Q. Wang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PRL 128, 207002 (2022)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A6D4891-9EA6-4ACD-A896-FAA069F363EE}"/>
              </a:ext>
            </a:extLst>
          </p:cNvPr>
          <p:cNvSpPr txBox="1">
            <a:spLocks/>
          </p:cNvSpPr>
          <p:nvPr/>
        </p:nvSpPr>
        <p:spPr>
          <a:xfrm>
            <a:off x="824469" y="1746687"/>
            <a:ext cx="5121728" cy="422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ill Sans MT" panose="020B0502020104020203" pitchFamily="34" charset="0"/>
                <a:cs typeface="Arial" panose="020B0604020202020204" pitchFamily="34" charset="0"/>
              </a:rPr>
              <a:t>2D SC state &amp; 3D uniform SC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A7180F3-7B6F-4E02-9FF4-29B8D3A02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1" r="57399" b="17853"/>
          <a:stretch/>
        </p:blipFill>
        <p:spPr>
          <a:xfrm>
            <a:off x="6245805" y="2712413"/>
            <a:ext cx="4870404" cy="21508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898BAFA-C2BA-478C-9562-FCE11B4FD189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Pair-density-wave (PDW) &amp; charge-density-wave (CDW)</a:t>
            </a:r>
            <a:endParaRPr 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4C53160-C70B-4DA2-973C-208DC459C1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CA7A09-9294-4E94-95B1-B85BE8B34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271" y="2417414"/>
            <a:ext cx="3265715" cy="24458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437B80-D905-4E1B-ACD5-44850064AAC9}"/>
              </a:ext>
            </a:extLst>
          </p:cNvPr>
          <p:cNvSpPr/>
          <p:nvPr/>
        </p:nvSpPr>
        <p:spPr>
          <a:xfrm>
            <a:off x="1840630" y="5382096"/>
            <a:ext cx="3265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Li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PRL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067001 (2007)</a:t>
            </a:r>
          </a:p>
        </p:txBody>
      </p:sp>
    </p:spTree>
    <p:extLst>
      <p:ext uri="{BB962C8B-B14F-4D97-AF65-F5344CB8AC3E}">
        <p14:creationId xmlns:p14="http://schemas.microsoft.com/office/powerpoint/2010/main" val="205440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EE096B1-4219-4DCF-9E25-D6B79488B937}"/>
              </a:ext>
            </a:extLst>
          </p:cNvPr>
          <p:cNvSpPr txBox="1"/>
          <p:nvPr/>
        </p:nvSpPr>
        <p:spPr>
          <a:xfrm>
            <a:off x="1301331" y="5976728"/>
            <a:ext cx="39909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A.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Kivelson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393, 550 (1998)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2738A3-31DD-436D-B578-8F3C1FA1C2D7}"/>
              </a:ext>
            </a:extLst>
          </p:cNvPr>
          <p:cNvGrpSpPr/>
          <p:nvPr/>
        </p:nvGrpSpPr>
        <p:grpSpPr>
          <a:xfrm>
            <a:off x="1188154" y="1648384"/>
            <a:ext cx="4507815" cy="3633982"/>
            <a:chOff x="828676" y="1354931"/>
            <a:chExt cx="5076564" cy="409248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00D2474-E93F-4B62-94C1-FB81195D38F5}"/>
                </a:ext>
              </a:extLst>
            </p:cNvPr>
            <p:cNvGrpSpPr/>
            <p:nvPr/>
          </p:nvGrpSpPr>
          <p:grpSpPr>
            <a:xfrm>
              <a:off x="828676" y="1354931"/>
              <a:ext cx="5076564" cy="4092480"/>
              <a:chOff x="866776" y="1774031"/>
              <a:chExt cx="5076564" cy="4092480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066FC234-2787-4A44-A3B4-96B6903D6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6776" y="1774031"/>
                <a:ext cx="4749430" cy="3569494"/>
              </a:xfrm>
              <a:prstGeom prst="rect">
                <a:avLst/>
              </a:prstGeom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94C61C5-1BD7-4698-AF37-385E729CE577}"/>
                  </a:ext>
                </a:extLst>
              </p:cNvPr>
              <p:cNvSpPr txBox="1"/>
              <p:nvPr/>
            </p:nvSpPr>
            <p:spPr>
              <a:xfrm>
                <a:off x="866776" y="5473994"/>
                <a:ext cx="5076564" cy="392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Open Sans" panose="020B0606030504020204" pitchFamily="34" charset="0"/>
                  </a:rPr>
                  <a:t>Transverse stripe fluctuation magnitude</a:t>
                </a:r>
                <a:endParaRPr lang="en-US" dirty="0"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41361D4-1F31-4478-A016-354FBA6B3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864" t="50700" r="1940" b="10582"/>
            <a:stretch/>
          </p:blipFill>
          <p:spPr>
            <a:xfrm>
              <a:off x="4196981" y="2201926"/>
              <a:ext cx="1001897" cy="60076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8ABCDE0-0AD1-4A53-B6CA-077CBD100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0" t="3232" r="70888" b="59153"/>
            <a:stretch/>
          </p:blipFill>
          <p:spPr>
            <a:xfrm>
              <a:off x="1197730" y="3407695"/>
              <a:ext cx="423618" cy="51548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1591E4A-A19A-499C-82F1-FCB6BA3DA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803" t="1036" r="15038" b="63343"/>
            <a:stretch/>
          </p:blipFill>
          <p:spPr>
            <a:xfrm>
              <a:off x="1813808" y="2997457"/>
              <a:ext cx="781691" cy="56457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D3F4C6E-2807-456F-8693-6F6D5C8DE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15" t="55498" r="70044" b="9786"/>
            <a:stretch/>
          </p:blipFill>
          <p:spPr>
            <a:xfrm>
              <a:off x="1952232" y="3899694"/>
              <a:ext cx="368862" cy="404782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BA48F99-0663-47CA-8056-B5E1DC1E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13" y="1759542"/>
            <a:ext cx="3922541" cy="28606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17B1FC0-2EA6-4B23-A8A9-41D0DAC72AAF}"/>
              </a:ext>
            </a:extLst>
          </p:cNvPr>
          <p:cNvSpPr txBox="1"/>
          <p:nvPr/>
        </p:nvSpPr>
        <p:spPr>
          <a:xfrm>
            <a:off x="6095999" y="4910543"/>
            <a:ext cx="5416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2D electron motion due to stripe fluctuations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72F1E9-1032-495D-A6A0-6D0AD9FDF1EC}"/>
              </a:ext>
            </a:extLst>
          </p:cNvPr>
          <p:cNvSpPr txBox="1"/>
          <p:nvPr/>
        </p:nvSpPr>
        <p:spPr>
          <a:xfrm>
            <a:off x="7003293" y="5976728"/>
            <a:ext cx="39909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Zaane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 286, 251(1999)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48042D2-0DF3-4B21-A1A1-4DE45CE9159A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Transverse stripe fluctuation</a:t>
            </a:r>
            <a:endParaRPr 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18DDFBD-1508-4A72-A239-2370AC5252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EE096B1-4219-4DCF-9E25-D6B79488B937}"/>
              </a:ext>
            </a:extLst>
          </p:cNvPr>
          <p:cNvSpPr txBox="1"/>
          <p:nvPr/>
        </p:nvSpPr>
        <p:spPr>
          <a:xfrm>
            <a:off x="537981" y="5570674"/>
            <a:ext cx="313431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M. Rossi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Nat. Phys.  (2022)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72F1E9-1032-495D-A6A0-6D0AD9FDF1EC}"/>
              </a:ext>
            </a:extLst>
          </p:cNvPr>
          <p:cNvSpPr txBox="1"/>
          <p:nvPr/>
        </p:nvSpPr>
        <p:spPr>
          <a:xfrm>
            <a:off x="7849331" y="5589034"/>
            <a:ext cx="399097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Lee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PRL </a:t>
            </a: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122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147601 (2019)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72D69B-AC7C-4AF8-A9B7-A9B46754A526}"/>
              </a:ext>
            </a:extLst>
          </p:cNvPr>
          <p:cNvGrpSpPr/>
          <p:nvPr/>
        </p:nvGrpSpPr>
        <p:grpSpPr>
          <a:xfrm>
            <a:off x="7723512" y="1442771"/>
            <a:ext cx="3867060" cy="3703392"/>
            <a:chOff x="6523570" y="1339573"/>
            <a:chExt cx="3867060" cy="370339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6373667-EE36-4E76-B37B-34EDA157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3570" y="1815035"/>
              <a:ext cx="3867060" cy="322793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516FF71-6D9F-4EF0-B54F-B92DE548F18C}"/>
                </a:ext>
              </a:extLst>
            </p:cNvPr>
            <p:cNvSpPr txBox="1"/>
            <p:nvPr/>
          </p:nvSpPr>
          <p:spPr>
            <a:xfrm>
              <a:off x="7077720" y="1339573"/>
              <a:ext cx="31343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Ba(</a:t>
              </a:r>
              <a:r>
                <a: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Ni,Co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lang="en-US" sz="1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en-US" sz="1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FDD6F-BE75-456E-A112-51439A8D3B7F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Charge order in nickelates and pnictides systems </a:t>
            </a:r>
            <a:endParaRPr lang="en-US" sz="2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6CE5333-CDE2-42D6-AE5A-ACF30E9F22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C2FDE4-06C1-480C-8402-CBCD5D80B58E}"/>
              </a:ext>
            </a:extLst>
          </p:cNvPr>
          <p:cNvSpPr txBox="1"/>
          <p:nvPr/>
        </p:nvSpPr>
        <p:spPr>
          <a:xfrm>
            <a:off x="3856452" y="5570674"/>
            <a:ext cx="386706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C. Tam, J. Choi, X. Ding,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ArXiv: 2112.04440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507426-FA3D-4D64-855A-20B6FEDF8364}"/>
              </a:ext>
            </a:extLst>
          </p:cNvPr>
          <p:cNvGrpSpPr/>
          <p:nvPr/>
        </p:nvGrpSpPr>
        <p:grpSpPr>
          <a:xfrm>
            <a:off x="398108" y="1442771"/>
            <a:ext cx="6289562" cy="3603382"/>
            <a:chOff x="442276" y="1255461"/>
            <a:chExt cx="6289562" cy="360338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512E921-38C2-4923-B41E-2B7F3BEC324F}"/>
                </a:ext>
              </a:extLst>
            </p:cNvPr>
            <p:cNvGrpSpPr/>
            <p:nvPr/>
          </p:nvGrpSpPr>
          <p:grpSpPr>
            <a:xfrm>
              <a:off x="442276" y="1255461"/>
              <a:ext cx="5025499" cy="3603382"/>
              <a:chOff x="612157" y="1152263"/>
              <a:chExt cx="5025499" cy="360338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9C8793B5-1671-477D-8F45-12CBC98E3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157" y="1815034"/>
                <a:ext cx="4026213" cy="2940611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FA438D5-8F88-4094-B1DD-F61A79C5DCD8}"/>
                  </a:ext>
                </a:extLst>
              </p:cNvPr>
              <p:cNvSpPr txBox="1"/>
              <p:nvPr/>
            </p:nvSpPr>
            <p:spPr>
              <a:xfrm>
                <a:off x="2503345" y="1152263"/>
                <a:ext cx="31343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Ni112 superconductor</a:t>
                </a: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6AC8DD-39FA-46E3-B255-22A28F427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2939" y="1817644"/>
              <a:ext cx="2138899" cy="2931516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9130E6C-1711-437C-A243-60CE03FB678C}"/>
              </a:ext>
            </a:extLst>
          </p:cNvPr>
          <p:cNvSpPr txBox="1"/>
          <p:nvPr/>
        </p:nvSpPr>
        <p:spPr>
          <a:xfrm>
            <a:off x="771062" y="6095195"/>
            <a:ext cx="355889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G. Krieger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PRL129, 027002 (2022)</a:t>
            </a:r>
          </a:p>
        </p:txBody>
      </p:sp>
    </p:spTree>
    <p:extLst>
      <p:ext uri="{BB962C8B-B14F-4D97-AF65-F5344CB8AC3E}">
        <p14:creationId xmlns:p14="http://schemas.microsoft.com/office/powerpoint/2010/main" val="202677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095361D-B954-4BB4-974C-F82299E85942}"/>
              </a:ext>
            </a:extLst>
          </p:cNvPr>
          <p:cNvSpPr txBox="1"/>
          <p:nvPr/>
        </p:nvSpPr>
        <p:spPr>
          <a:xfrm>
            <a:off x="1081088" y="1580111"/>
            <a:ext cx="5988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</a:rPr>
              <a:t>Microscopic 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847B4-0BCD-40B3-BD2A-9E4AE3096C42}"/>
              </a:ext>
            </a:extLst>
          </p:cNvPr>
          <p:cNvSpPr txBox="1"/>
          <p:nvPr/>
        </p:nvSpPr>
        <p:spPr>
          <a:xfrm>
            <a:off x="1081088" y="2209711"/>
            <a:ext cx="6946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Is charge order a spontaneous symmetry breaking?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3365BF-8CE6-4E87-8116-CAE7B74EF3EF}"/>
              </a:ext>
            </a:extLst>
          </p:cNvPr>
          <p:cNvSpPr txBox="1"/>
          <p:nvPr/>
        </p:nvSpPr>
        <p:spPr>
          <a:xfrm>
            <a:off x="1081087" y="2853217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What is the role of the electron-phonon/lattice interaction?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Outstanding questions about cuprate charge order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D18E1E-6E6B-441A-AF47-3E2A43397FD7}"/>
              </a:ext>
            </a:extLst>
          </p:cNvPr>
          <p:cNvSpPr txBox="1"/>
          <p:nvPr/>
        </p:nvSpPr>
        <p:spPr>
          <a:xfrm>
            <a:off x="1081086" y="3496723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Which phonon mode couples most strongly to charge order  </a:t>
            </a:r>
          </a:p>
        </p:txBody>
      </p:sp>
    </p:spTree>
    <p:extLst>
      <p:ext uri="{BB962C8B-B14F-4D97-AF65-F5344CB8AC3E}">
        <p14:creationId xmlns:p14="http://schemas.microsoft.com/office/powerpoint/2010/main" val="423061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448939" y="5917785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758D13E-F4A8-4FD7-B58D-2C563D4E39AD}"/>
              </a:ext>
            </a:extLst>
          </p:cNvPr>
          <p:cNvGrpSpPr/>
          <p:nvPr/>
        </p:nvGrpSpPr>
        <p:grpSpPr>
          <a:xfrm>
            <a:off x="5023892" y="1621287"/>
            <a:ext cx="382036" cy="3056954"/>
            <a:chOff x="551840" y="1426240"/>
            <a:chExt cx="382036" cy="305695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CC3AB4A-D499-4669-923D-63379EAD3722}"/>
                </a:ext>
              </a:extLst>
            </p:cNvPr>
            <p:cNvSpPr/>
            <p:nvPr/>
          </p:nvSpPr>
          <p:spPr>
            <a:xfrm>
              <a:off x="551840" y="1426240"/>
              <a:ext cx="382036" cy="39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95C4578-2AD5-4DA8-80AD-1F19CEE2EEDD}"/>
                </a:ext>
              </a:extLst>
            </p:cNvPr>
            <p:cNvSpPr/>
            <p:nvPr/>
          </p:nvSpPr>
          <p:spPr>
            <a:xfrm>
              <a:off x="639298" y="2295974"/>
              <a:ext cx="294578" cy="2187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标题 1">
            <a:extLst>
              <a:ext uri="{FF2B5EF4-FFF2-40B4-BE49-F238E27FC236}">
                <a16:creationId xmlns:a16="http://schemas.microsoft.com/office/drawing/2014/main" id="{BEA4B57F-C357-4E11-A012-04F79905A565}"/>
              </a:ext>
            </a:extLst>
          </p:cNvPr>
          <p:cNvSpPr txBox="1">
            <a:spLocks/>
          </p:cNvSpPr>
          <p:nvPr/>
        </p:nvSpPr>
        <p:spPr>
          <a:xfrm>
            <a:off x="642455" y="1654706"/>
            <a:ext cx="936201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</a:t>
            </a:r>
            <a:endParaRPr lang="en-US" sz="2000" dirty="0">
              <a:solidFill>
                <a:srgbClr val="2337AB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EE97C1A6-C2A8-4E2E-BEF1-4708127DA40E}"/>
              </a:ext>
            </a:extLst>
          </p:cNvPr>
          <p:cNvSpPr txBox="1">
            <a:spLocks/>
          </p:cNvSpPr>
          <p:nvPr/>
        </p:nvSpPr>
        <p:spPr>
          <a:xfrm>
            <a:off x="4025672" y="1879207"/>
            <a:ext cx="199644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600" dirty="0">
                <a:latin typeface="Gill Sans MT" panose="020B0502020104020203" pitchFamily="34" charset="0"/>
                <a:cs typeface="Arial" panose="020B0604020202020204" pitchFamily="34" charset="0"/>
              </a:rPr>
              <a:t>La</a:t>
            </a:r>
            <a:r>
              <a:rPr lang="en-US" altLang="zh-CN" sz="26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2</a:t>
            </a:r>
            <a:r>
              <a:rPr lang="en-US" altLang="zh-CN" sz="2600" dirty="0">
                <a:latin typeface="Gill Sans MT" panose="020B0502020104020203" pitchFamily="34" charset="0"/>
                <a:cs typeface="Arial" panose="020B0604020202020204" pitchFamily="34" charset="0"/>
              </a:rPr>
              <a:t>CuO</a:t>
            </a:r>
            <a:r>
              <a:rPr lang="en-US" altLang="zh-CN" sz="26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4</a:t>
            </a:r>
            <a:endParaRPr lang="en-US" sz="26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112EABA-BABD-4274-9D8F-B7820F387B4E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La-214 cuprates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66D55A9-B1BB-4683-AAF2-FC40F2ACB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C1C5A312-E9D2-4083-9F5C-3B067141CB4B}"/>
              </a:ext>
            </a:extLst>
          </p:cNvPr>
          <p:cNvGrpSpPr/>
          <p:nvPr/>
        </p:nvGrpSpPr>
        <p:grpSpPr>
          <a:xfrm>
            <a:off x="690251" y="1355460"/>
            <a:ext cx="2533523" cy="4562326"/>
            <a:chOff x="277420" y="802566"/>
            <a:chExt cx="3152108" cy="567626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8549CDB-535E-4AE7-A4D8-8C367DDDD43B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430BAA4-C39C-4AD9-8D4F-589C5E1C66B7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A929D8F0-DD51-470B-A712-EC72D68226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C4A6B5B-FAE3-4FA8-A2EB-6FC94542E2F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4B2E744-99E6-4D96-B540-9175B8E474B1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标题 1">
              <a:extLst>
                <a:ext uri="{FF2B5EF4-FFF2-40B4-BE49-F238E27FC236}">
                  <a16:creationId xmlns:a16="http://schemas.microsoft.com/office/drawing/2014/main" id="{71B1A903-F875-4E88-9A90-798EFAEDB67C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标题 1">
              <a:extLst>
                <a:ext uri="{FF2B5EF4-FFF2-40B4-BE49-F238E27FC236}">
                  <a16:creationId xmlns:a16="http://schemas.microsoft.com/office/drawing/2014/main" id="{66C2F59E-794A-442C-B62A-C06B807DB9DA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43272ACA-FEF9-4137-AF16-28458D4541F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  <p:sp>
        <p:nvSpPr>
          <p:cNvPr id="49" name="标题 1">
            <a:extLst>
              <a:ext uri="{FF2B5EF4-FFF2-40B4-BE49-F238E27FC236}">
                <a16:creationId xmlns:a16="http://schemas.microsoft.com/office/drawing/2014/main" id="{A8018227-3227-4018-9D32-375DFB0FA64E}"/>
              </a:ext>
            </a:extLst>
          </p:cNvPr>
          <p:cNvSpPr txBox="1">
            <a:spLocks/>
          </p:cNvSpPr>
          <p:nvPr/>
        </p:nvSpPr>
        <p:spPr>
          <a:xfrm>
            <a:off x="478466" y="2947853"/>
            <a:ext cx="839196" cy="1255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CAC10C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La</a:t>
            </a:r>
          </a:p>
          <a:p>
            <a:pPr algn="ctr"/>
            <a:r>
              <a:rPr lang="en-US" altLang="zh-CN" sz="2000" dirty="0">
                <a:solidFill>
                  <a:srgbClr val="CAC10C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Ba/Sr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1CB64C2-1F62-49F8-904B-5142558D4F7F}"/>
              </a:ext>
            </a:extLst>
          </p:cNvPr>
          <p:cNvSpPr/>
          <p:nvPr/>
        </p:nvSpPr>
        <p:spPr>
          <a:xfrm>
            <a:off x="846339" y="2227890"/>
            <a:ext cx="2099281" cy="644572"/>
          </a:xfrm>
          <a:prstGeom prst="roundRect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51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7772672" y="5917786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498CA5-9833-4C1E-9040-BDF3993A4FBB}"/>
              </a:ext>
            </a:extLst>
          </p:cNvPr>
          <p:cNvGrpSpPr/>
          <p:nvPr/>
        </p:nvGrpSpPr>
        <p:grpSpPr>
          <a:xfrm>
            <a:off x="690251" y="1355460"/>
            <a:ext cx="2533523" cy="4562326"/>
            <a:chOff x="277420" y="802566"/>
            <a:chExt cx="3152108" cy="567626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58D13E-F4A8-4FD7-B58D-2C563D4E39AD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5F0CE6C-2D71-4FD5-8DC4-E166903CB810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061EC056-5090-4869-81CF-D6702B83A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8CC3AB4A-D499-4669-923D-63379EAD3722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95C4578-2AD5-4DA8-80AD-1F19CEE2EEDD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D8A6E8E2-B772-42D7-8411-D27D82324DAD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BEA4B57F-C357-4E11-A012-04F79905A565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标题 1">
              <a:extLst>
                <a:ext uri="{FF2B5EF4-FFF2-40B4-BE49-F238E27FC236}">
                  <a16:creationId xmlns:a16="http://schemas.microsoft.com/office/drawing/2014/main" id="{D3413DFE-27DE-46F7-BAEA-ECC4EFD170FA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0AD77A-A486-4B1A-B126-3FD80D14ACD3}"/>
              </a:ext>
            </a:extLst>
          </p:cNvPr>
          <p:cNvGrpSpPr/>
          <p:nvPr/>
        </p:nvGrpSpPr>
        <p:grpSpPr>
          <a:xfrm>
            <a:off x="3195416" y="1879207"/>
            <a:ext cx="3527477" cy="3135994"/>
            <a:chOff x="3195416" y="1879207"/>
            <a:chExt cx="3527477" cy="3135994"/>
          </a:xfrm>
        </p:grpSpPr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B94F4A5E-E233-4ACF-9AE0-D6EF22BA744E}"/>
                </a:ext>
              </a:extLst>
            </p:cNvPr>
            <p:cNvSpPr txBox="1">
              <a:spLocks/>
            </p:cNvSpPr>
            <p:nvPr/>
          </p:nvSpPr>
          <p:spPr>
            <a:xfrm>
              <a:off x="3558236" y="3620513"/>
              <a:ext cx="2931312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2-x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 (</a:t>
              </a:r>
              <a:r>
                <a:rPr lang="en-US" sz="2400" dirty="0" err="1">
                  <a:solidFill>
                    <a:srgbClr val="FFC000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Sr,Ba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)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x 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CuO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7BE9755-2981-4BB1-9740-EE7D7815A9D3}"/>
                </a:ext>
              </a:extLst>
            </p:cNvPr>
            <p:cNvGrpSpPr/>
            <p:nvPr/>
          </p:nvGrpSpPr>
          <p:grpSpPr>
            <a:xfrm>
              <a:off x="3195416" y="1879207"/>
              <a:ext cx="3527477" cy="3135994"/>
              <a:chOff x="3195416" y="1879207"/>
              <a:chExt cx="3527477" cy="3135994"/>
            </a:xfrm>
          </p:grpSpPr>
          <p:sp>
            <p:nvSpPr>
              <p:cNvPr id="24" name="标题 1">
                <a:extLst>
                  <a:ext uri="{FF2B5EF4-FFF2-40B4-BE49-F238E27FC236}">
                    <a16:creationId xmlns:a16="http://schemas.microsoft.com/office/drawing/2014/main" id="{6A70F41B-256C-4FEF-A119-EC0B03134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5672" y="1879207"/>
                <a:ext cx="1996440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6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La</a:t>
                </a:r>
                <a:r>
                  <a:rPr lang="en-US" altLang="zh-CN" sz="2600" baseline="-25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26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CuO</a:t>
                </a:r>
                <a:r>
                  <a:rPr lang="en-US" altLang="zh-CN" sz="2600" baseline="-25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4</a:t>
                </a:r>
                <a:endParaRPr lang="en-US" sz="2600" dirty="0">
                  <a:solidFill>
                    <a:srgbClr val="FF0000"/>
                  </a:solidFill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标题 1">
                <a:extLst>
                  <a:ext uri="{FF2B5EF4-FFF2-40B4-BE49-F238E27FC236}">
                    <a16:creationId xmlns:a16="http://schemas.microsoft.com/office/drawing/2014/main" id="{93669FA4-0DC4-4B02-8BA9-8C02FB572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0467" y="2749860"/>
                <a:ext cx="108857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hole p</a:t>
                </a:r>
                <a:endParaRPr lang="en-US" sz="2000" dirty="0">
                  <a:solidFill>
                    <a:srgbClr val="FF0000"/>
                  </a:solidFill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539714B-3CCF-42C5-9FAC-3C1A3D9C1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9831" y="2604764"/>
                <a:ext cx="0" cy="110542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标题 1">
                <a:extLst>
                  <a:ext uri="{FF2B5EF4-FFF2-40B4-BE49-F238E27FC236}">
                    <a16:creationId xmlns:a16="http://schemas.microsoft.com/office/drawing/2014/main" id="{2D45898E-66FC-45AD-AE7C-2FDB7E0D4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5416" y="4289644"/>
                <a:ext cx="206263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(LSCO)</a:t>
                </a:r>
              </a:p>
            </p:txBody>
          </p:sp>
          <p:sp>
            <p:nvSpPr>
              <p:cNvPr id="42" name="标题 1">
                <a:extLst>
                  <a:ext uri="{FF2B5EF4-FFF2-40B4-BE49-F238E27FC236}">
                    <a16:creationId xmlns:a16="http://schemas.microsoft.com/office/drawing/2014/main" id="{4593F9A1-8CDF-4664-AF19-9427433A4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262" y="4289643"/>
                <a:ext cx="206263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(LBCO)</a:t>
                </a:r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DCDB642-DB30-41C6-B95D-60634D5D8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14" y="1856741"/>
            <a:ext cx="3757470" cy="33926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8B6E8A3-BC4F-417D-9465-27B1EE5FD8F5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Access to entire phase diagram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5197BC0-A948-4A5F-97ED-EAAF79CBB9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23E1ED2C-3DAD-4962-AD69-1C84191FA700}"/>
              </a:ext>
            </a:extLst>
          </p:cNvPr>
          <p:cNvSpPr txBox="1">
            <a:spLocks/>
          </p:cNvSpPr>
          <p:nvPr/>
        </p:nvSpPr>
        <p:spPr>
          <a:xfrm>
            <a:off x="478466" y="2947853"/>
            <a:ext cx="839196" cy="1255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CAC10C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La</a:t>
            </a:r>
          </a:p>
          <a:p>
            <a:pPr algn="ctr"/>
            <a:r>
              <a:rPr lang="en-US" altLang="zh-CN" sz="2000" dirty="0">
                <a:solidFill>
                  <a:srgbClr val="CAC10C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Ba/Sr</a:t>
            </a:r>
          </a:p>
        </p:txBody>
      </p:sp>
    </p:spTree>
    <p:extLst>
      <p:ext uri="{BB962C8B-B14F-4D97-AF65-F5344CB8AC3E}">
        <p14:creationId xmlns:p14="http://schemas.microsoft.com/office/powerpoint/2010/main" val="28154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6F137E0-F8EE-4547-A8A3-62B8FECA59A0}"/>
              </a:ext>
            </a:extLst>
          </p:cNvPr>
          <p:cNvGrpSpPr/>
          <p:nvPr/>
        </p:nvGrpSpPr>
        <p:grpSpPr>
          <a:xfrm>
            <a:off x="929605" y="2096772"/>
            <a:ext cx="4697145" cy="3645180"/>
            <a:chOff x="951648" y="1799060"/>
            <a:chExt cx="4697145" cy="36451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B06401-D417-4FEE-8D26-D80977EE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48" y="1799060"/>
              <a:ext cx="4697145" cy="36451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8C484AE-F724-4F1A-AAFE-B804057F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4862" y="2108321"/>
              <a:ext cx="1502840" cy="947899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61847A9-DE8D-40C4-82A3-3BA42DE19258}"/>
              </a:ext>
            </a:extLst>
          </p:cNvPr>
          <p:cNvSpPr txBox="1"/>
          <p:nvPr/>
        </p:nvSpPr>
        <p:spPr>
          <a:xfrm>
            <a:off x="1637718" y="1373615"/>
            <a:ext cx="3858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2020: room temperature superconductivity in C-S-H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197D07-0B66-462E-8138-AEE7DD7B9A1A}"/>
              </a:ext>
            </a:extLst>
          </p:cNvPr>
          <p:cNvSpPr txBox="1"/>
          <p:nvPr/>
        </p:nvSpPr>
        <p:spPr>
          <a:xfrm>
            <a:off x="1938591" y="6109129"/>
            <a:ext cx="35573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 Snider </a:t>
            </a:r>
            <a:r>
              <a:rPr lang="en-US" sz="1300" b="0" i="1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</a:t>
            </a:r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586</a:t>
            </a:r>
            <a:r>
              <a:rPr lang="en-US" sz="1300" b="1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73 (2020)</a:t>
            </a:r>
            <a:endParaRPr lang="en-US" sz="13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B7AD69-BB87-40CB-B9CE-AECC7098A507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Recent breakthrough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19455A1-5088-40D4-BF24-D9D59AC74C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8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7772672" y="5917786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498CA5-9833-4C1E-9040-BDF3993A4FBB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758D13E-F4A8-4FD7-B58D-2C563D4E39AD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5F0CE6C-2D71-4FD5-8DC4-E166903CB810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061EC056-5090-4869-81CF-D6702B83AC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8CC3AB4A-D499-4669-923D-63379EAD3722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95C4578-2AD5-4DA8-80AD-1F19CEE2EEDD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标题 1">
              <a:extLst>
                <a:ext uri="{FF2B5EF4-FFF2-40B4-BE49-F238E27FC236}">
                  <a16:creationId xmlns:a16="http://schemas.microsoft.com/office/drawing/2014/main" id="{48CA4C02-CA7F-4ED9-8767-A7C858DE6045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36" name="标题 1">
              <a:extLst>
                <a:ext uri="{FF2B5EF4-FFF2-40B4-BE49-F238E27FC236}">
                  <a16:creationId xmlns:a16="http://schemas.microsoft.com/office/drawing/2014/main" id="{D8A6E8E2-B772-42D7-8411-D27D82324DAD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标题 1">
              <a:extLst>
                <a:ext uri="{FF2B5EF4-FFF2-40B4-BE49-F238E27FC236}">
                  <a16:creationId xmlns:a16="http://schemas.microsoft.com/office/drawing/2014/main" id="{BEA4B57F-C357-4E11-A012-04F79905A565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标题 1">
              <a:extLst>
                <a:ext uri="{FF2B5EF4-FFF2-40B4-BE49-F238E27FC236}">
                  <a16:creationId xmlns:a16="http://schemas.microsoft.com/office/drawing/2014/main" id="{D3413DFE-27DE-46F7-BAEA-ECC4EFD170FA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0AD77A-A486-4B1A-B126-3FD80D14ACD3}"/>
              </a:ext>
            </a:extLst>
          </p:cNvPr>
          <p:cNvGrpSpPr/>
          <p:nvPr/>
        </p:nvGrpSpPr>
        <p:grpSpPr>
          <a:xfrm>
            <a:off x="3195416" y="1879207"/>
            <a:ext cx="3527477" cy="3135994"/>
            <a:chOff x="3195416" y="1879207"/>
            <a:chExt cx="3527477" cy="3135994"/>
          </a:xfrm>
        </p:grpSpPr>
        <p:sp>
          <p:nvSpPr>
            <p:cNvPr id="25" name="标题 1">
              <a:extLst>
                <a:ext uri="{FF2B5EF4-FFF2-40B4-BE49-F238E27FC236}">
                  <a16:creationId xmlns:a16="http://schemas.microsoft.com/office/drawing/2014/main" id="{B94F4A5E-E233-4ACF-9AE0-D6EF22BA744E}"/>
                </a:ext>
              </a:extLst>
            </p:cNvPr>
            <p:cNvSpPr txBox="1">
              <a:spLocks/>
            </p:cNvSpPr>
            <p:nvPr/>
          </p:nvSpPr>
          <p:spPr>
            <a:xfrm>
              <a:off x="3558236" y="3620513"/>
              <a:ext cx="2931312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2-x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 (</a:t>
              </a:r>
              <a:r>
                <a:rPr lang="en-US" sz="2400" dirty="0" err="1">
                  <a:solidFill>
                    <a:srgbClr val="FFC000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Sr,Ba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)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x 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CuO</a:t>
              </a:r>
              <a:r>
                <a:rPr lang="en-US" sz="24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7BE9755-2981-4BB1-9740-EE7D7815A9D3}"/>
                </a:ext>
              </a:extLst>
            </p:cNvPr>
            <p:cNvGrpSpPr/>
            <p:nvPr/>
          </p:nvGrpSpPr>
          <p:grpSpPr>
            <a:xfrm>
              <a:off x="3195416" y="1879207"/>
              <a:ext cx="3527477" cy="3135994"/>
              <a:chOff x="3195416" y="1879207"/>
              <a:chExt cx="3527477" cy="3135994"/>
            </a:xfrm>
          </p:grpSpPr>
          <p:sp>
            <p:nvSpPr>
              <p:cNvPr id="24" name="标题 1">
                <a:extLst>
                  <a:ext uri="{FF2B5EF4-FFF2-40B4-BE49-F238E27FC236}">
                    <a16:creationId xmlns:a16="http://schemas.microsoft.com/office/drawing/2014/main" id="{6A70F41B-256C-4FEF-A119-EC0B03134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5672" y="1879207"/>
                <a:ext cx="1996440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6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La</a:t>
                </a:r>
                <a:r>
                  <a:rPr lang="en-US" altLang="zh-CN" sz="2600" baseline="-25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sz="26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CuO</a:t>
                </a:r>
                <a:r>
                  <a:rPr lang="en-US" altLang="zh-CN" sz="2600" baseline="-25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4</a:t>
                </a:r>
                <a:endParaRPr lang="en-US" sz="2600" dirty="0">
                  <a:solidFill>
                    <a:srgbClr val="FF0000"/>
                  </a:solidFill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标题 1">
                <a:extLst>
                  <a:ext uri="{FF2B5EF4-FFF2-40B4-BE49-F238E27FC236}">
                    <a16:creationId xmlns:a16="http://schemas.microsoft.com/office/drawing/2014/main" id="{93669FA4-0DC4-4B02-8BA9-8C02FB5721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0467" y="2749860"/>
                <a:ext cx="108857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2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hole p</a:t>
                </a:r>
                <a:endParaRPr lang="en-US" sz="2000" dirty="0">
                  <a:solidFill>
                    <a:srgbClr val="FF0000"/>
                  </a:solidFill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9539714B-3CCF-42C5-9FAC-3C1A3D9C1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9831" y="2604764"/>
                <a:ext cx="0" cy="1105423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标题 1">
                <a:extLst>
                  <a:ext uri="{FF2B5EF4-FFF2-40B4-BE49-F238E27FC236}">
                    <a16:creationId xmlns:a16="http://schemas.microsoft.com/office/drawing/2014/main" id="{2D45898E-66FC-45AD-AE7C-2FDB7E0D4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5416" y="4289644"/>
                <a:ext cx="206263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(LSCO)</a:t>
                </a:r>
              </a:p>
            </p:txBody>
          </p:sp>
          <p:sp>
            <p:nvSpPr>
              <p:cNvPr id="42" name="标题 1">
                <a:extLst>
                  <a:ext uri="{FF2B5EF4-FFF2-40B4-BE49-F238E27FC236}">
                    <a16:creationId xmlns:a16="http://schemas.microsoft.com/office/drawing/2014/main" id="{4593F9A1-8CDF-4664-AF19-9427433A4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0262" y="4289643"/>
                <a:ext cx="2062631" cy="7255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(LBCO)</a:t>
                </a:r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DCDB642-DB30-41C6-B95D-60634D5D8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14" y="1856741"/>
            <a:ext cx="3757470" cy="339266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8B6E8A3-BC4F-417D-9465-27B1EE5FD8F5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Charge order in La-214 cuprates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5197BC0-A948-4A5F-97ED-EAAF79CBB9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62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/>
        </p:nvSpPr>
        <p:spPr>
          <a:xfrm>
            <a:off x="3556185" y="5994330"/>
            <a:ext cx="4619701" cy="37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490489" y="1484593"/>
            <a:ext cx="4541152" cy="3888811"/>
            <a:chOff x="322363" y="1303073"/>
            <a:chExt cx="4541152" cy="388881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363" y="1933146"/>
              <a:ext cx="4541152" cy="3258738"/>
            </a:xfrm>
            <a:prstGeom prst="rect">
              <a:avLst/>
            </a:prstGeom>
          </p:spPr>
        </p:pic>
        <p:sp>
          <p:nvSpPr>
            <p:cNvPr id="20" name="标题 1"/>
            <p:cNvSpPr txBox="1">
              <a:spLocks/>
            </p:cNvSpPr>
            <p:nvPr/>
          </p:nvSpPr>
          <p:spPr>
            <a:xfrm>
              <a:off x="1089642" y="1303073"/>
              <a:ext cx="3216537" cy="5875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200" dirty="0">
                  <a:latin typeface="Gill Sans MT" panose="020B0502020104020203" pitchFamily="34" charset="0"/>
                  <a:cs typeface="Arial" panose="020B0604020202020204" pitchFamily="34" charset="0"/>
                </a:rPr>
                <a:t>The 1/8 </a:t>
              </a:r>
              <a:r>
                <a:rPr lang="en-US" sz="22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T</a:t>
              </a:r>
              <a:r>
                <a:rPr lang="en-US" sz="22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200" dirty="0">
                  <a:latin typeface="Gill Sans MT" panose="020B0502020104020203" pitchFamily="34" charset="0"/>
                  <a:cs typeface="Arial" panose="020B0604020202020204" pitchFamily="34" charset="0"/>
                </a:rPr>
                <a:t> anomaly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F28C33E-80E8-4CFA-8F98-FAD830261F00}"/>
              </a:ext>
            </a:extLst>
          </p:cNvPr>
          <p:cNvSpPr txBox="1"/>
          <p:nvPr/>
        </p:nvSpPr>
        <p:spPr>
          <a:xfrm>
            <a:off x="5982962" y="3221227"/>
            <a:ext cx="1491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6EF117-B5D1-41FC-BF5D-476B2B13BEDE}"/>
              </a:ext>
            </a:extLst>
          </p:cNvPr>
          <p:cNvSpPr txBox="1"/>
          <p:nvPr/>
        </p:nvSpPr>
        <p:spPr>
          <a:xfrm>
            <a:off x="5471589" y="4261989"/>
            <a:ext cx="1491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LBCO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B4863F-B881-4E5A-A528-8A6145CDD86B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Compound dependent 1/8 </a:t>
            </a:r>
            <a:r>
              <a:rPr lang="en-US" sz="2400" i="1" dirty="0">
                <a:latin typeface="Open Sans" panose="020B0606030504020204" pitchFamily="34" charset="0"/>
              </a:rPr>
              <a:t>T</a:t>
            </a:r>
            <a:r>
              <a:rPr lang="en-US" sz="2400" i="1" baseline="-25000" dirty="0">
                <a:latin typeface="Open Sans" panose="020B0606030504020204" pitchFamily="34" charset="0"/>
              </a:rPr>
              <a:t>c</a:t>
            </a:r>
            <a:r>
              <a:rPr lang="en-US" sz="2400" dirty="0">
                <a:latin typeface="Open Sans" panose="020B0606030504020204" pitchFamily="34" charset="0"/>
              </a:rPr>
              <a:t> anomaly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FDAABA2-7978-43AA-8619-729896A7B7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7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128964" y="6220938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3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213069-0201-4456-A0A5-82F0C5A3A494}"/>
              </a:ext>
            </a:extLst>
          </p:cNvPr>
          <p:cNvGrpSpPr/>
          <p:nvPr/>
        </p:nvGrpSpPr>
        <p:grpSpPr>
          <a:xfrm>
            <a:off x="7755598" y="1305315"/>
            <a:ext cx="3488797" cy="996982"/>
            <a:chOff x="2559814" y="5423018"/>
            <a:chExt cx="3610954" cy="114074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B1E680B1-7C0E-45C6-A514-4D5AD68FE2E7}"/>
                </a:ext>
              </a:extLst>
            </p:cNvPr>
            <p:cNvGrpSpPr/>
            <p:nvPr/>
          </p:nvGrpSpPr>
          <p:grpSpPr>
            <a:xfrm>
              <a:off x="2559814" y="5423018"/>
              <a:ext cx="3234939" cy="1140744"/>
              <a:chOff x="8826392" y="1346883"/>
              <a:chExt cx="3234939" cy="1140744"/>
            </a:xfrm>
          </p:grpSpPr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B3C70F66-AD85-4328-B8BD-5E95AFB8C54F}"/>
                  </a:ext>
                </a:extLst>
              </p:cNvPr>
              <p:cNvCxnSpPr/>
              <p:nvPr/>
            </p:nvCxnSpPr>
            <p:spPr>
              <a:xfrm>
                <a:off x="8826392" y="1816276"/>
                <a:ext cx="3234939" cy="0"/>
              </a:xfrm>
              <a:prstGeom prst="straightConnector1">
                <a:avLst/>
              </a:prstGeom>
              <a:ln w="76200">
                <a:gradFill>
                  <a:gsLst>
                    <a:gs pos="34000">
                      <a:srgbClr val="DA6976">
                        <a:alpha val="61000"/>
                      </a:srgbClr>
                    </a:gs>
                    <a:gs pos="0">
                      <a:srgbClr val="FF0000"/>
                    </a:gs>
                    <a:gs pos="8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0800000" scaled="0"/>
                </a:gra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5FACF9B2-D4DF-4C49-A6D2-9B6D8ABD4168}"/>
                  </a:ext>
                </a:extLst>
              </p:cNvPr>
              <p:cNvCxnSpPr/>
              <p:nvPr/>
            </p:nvCxnSpPr>
            <p:spPr>
              <a:xfrm flipH="1">
                <a:off x="10801253" y="1633395"/>
                <a:ext cx="0" cy="3600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0752EDF-2E97-49BA-AD28-3A42D31C932E}"/>
                  </a:ext>
                </a:extLst>
              </p:cNvPr>
              <p:cNvSpPr txBox="1"/>
              <p:nvPr/>
            </p:nvSpPr>
            <p:spPr>
              <a:xfrm>
                <a:off x="10607300" y="2025962"/>
                <a:ext cx="487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HT</a:t>
                </a:r>
                <a:endParaRPr lang="zh-CN" altLang="en-US" sz="2400" baseline="-25000" dirty="0"/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C5ADFEA-61E4-4510-93B1-E74CA9FC11B6}"/>
                  </a:ext>
                </a:extLst>
              </p:cNvPr>
              <p:cNvSpPr txBox="1"/>
              <p:nvPr/>
            </p:nvSpPr>
            <p:spPr>
              <a:xfrm>
                <a:off x="11204976" y="1346883"/>
                <a:ext cx="4820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HTT</a:t>
                </a:r>
                <a:endParaRPr lang="zh-CN" altLang="en-US" dirty="0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1DB9BFC-7950-438C-A3E4-62DFA3BE6214}"/>
                </a:ext>
              </a:extLst>
            </p:cNvPr>
            <p:cNvSpPr txBox="1"/>
            <p:nvPr/>
          </p:nvSpPr>
          <p:spPr>
            <a:xfrm>
              <a:off x="5811374" y="5627920"/>
              <a:ext cx="359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i="1" dirty="0"/>
                <a:t>T</a:t>
              </a:r>
              <a:endParaRPr lang="zh-CN" altLang="en-US" sz="2800" i="1" dirty="0"/>
            </a:p>
          </p:txBody>
        </p:sp>
      </p:grpSp>
      <p:sp>
        <p:nvSpPr>
          <p:cNvPr id="79" name="标题 1">
            <a:extLst>
              <a:ext uri="{FF2B5EF4-FFF2-40B4-BE49-F238E27FC236}">
                <a16:creationId xmlns:a16="http://schemas.microsoft.com/office/drawing/2014/main" id="{C0B785B4-7D73-4C07-82C7-F793CE935FAE}"/>
              </a:ext>
            </a:extLst>
          </p:cNvPr>
          <p:cNvSpPr txBox="1">
            <a:spLocks/>
          </p:cNvSpPr>
          <p:nvPr/>
        </p:nvSpPr>
        <p:spPr>
          <a:xfrm>
            <a:off x="8128964" y="5796545"/>
            <a:ext cx="3520353" cy="281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CD7C10D-2A91-474B-95E2-2B6BF97EFC8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AA72687-06AA-4ACE-B17E-DF1A3C2226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FD1314-CB32-483D-8BD0-15DC4422665C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C6A98DA-436A-4A0F-B3A5-A73966608C8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C1752DE-6DD6-4485-8BA1-B3AE424BDDC3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B2098699-0212-48EA-B2AA-6A51258B0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A7541EC-F900-4104-A0F1-5D4A171FD38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8C5737C-332F-41DF-BC35-781DA24A210C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3A645F41-CA3B-40CC-8ABE-E47E03E12D1D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88" name="标题 1">
              <a:extLst>
                <a:ext uri="{FF2B5EF4-FFF2-40B4-BE49-F238E27FC236}">
                  <a16:creationId xmlns:a16="http://schemas.microsoft.com/office/drawing/2014/main" id="{7BF19EDE-5AF4-43CC-B9F4-915F8A5D7C23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5D691DF6-11F5-4531-A8D3-43A32C3EAAD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标题 1">
              <a:extLst>
                <a:ext uri="{FF2B5EF4-FFF2-40B4-BE49-F238E27FC236}">
                  <a16:creationId xmlns:a16="http://schemas.microsoft.com/office/drawing/2014/main" id="{B87488DE-A2E1-4BC9-AE6A-8CBA637F38E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62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128964" y="6220938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3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0C8D62-2379-48AA-8331-3A39E604A97D}"/>
              </a:ext>
            </a:extLst>
          </p:cNvPr>
          <p:cNvGrpSpPr/>
          <p:nvPr/>
        </p:nvGrpSpPr>
        <p:grpSpPr>
          <a:xfrm>
            <a:off x="3585252" y="1204186"/>
            <a:ext cx="3779147" cy="4490011"/>
            <a:chOff x="4022473" y="802566"/>
            <a:chExt cx="3779147" cy="449001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2B6817-7D1C-445B-B746-9E9A998648B0}"/>
                </a:ext>
              </a:extLst>
            </p:cNvPr>
            <p:cNvSpPr/>
            <p:nvPr/>
          </p:nvSpPr>
          <p:spPr>
            <a:xfrm>
              <a:off x="4135414" y="4899990"/>
              <a:ext cx="382036" cy="39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7779391-0622-4CF4-BD17-2247F63D87F8}"/>
                </a:ext>
              </a:extLst>
            </p:cNvPr>
            <p:cNvGrpSpPr/>
            <p:nvPr/>
          </p:nvGrpSpPr>
          <p:grpSpPr>
            <a:xfrm>
              <a:off x="4135414" y="1053547"/>
              <a:ext cx="1591596" cy="2181624"/>
              <a:chOff x="4167407" y="837376"/>
              <a:chExt cx="1591596" cy="2181624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00CC59-9897-4BFF-9CBC-AA9B8885459A}"/>
                  </a:ext>
                </a:extLst>
              </p:cNvPr>
              <p:cNvGrpSpPr/>
              <p:nvPr/>
            </p:nvGrpSpPr>
            <p:grpSpPr>
              <a:xfrm>
                <a:off x="4167407" y="837376"/>
                <a:ext cx="1450080" cy="2181624"/>
                <a:chOff x="3565972" y="1992805"/>
                <a:chExt cx="1450080" cy="2181624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36440994-6836-4F54-AA2A-C14736A0C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932" t="5459" r="27921" b="60166"/>
                <a:stretch/>
              </p:blipFill>
              <p:spPr>
                <a:xfrm>
                  <a:off x="3758614" y="2560557"/>
                  <a:ext cx="1257438" cy="1613872"/>
                </a:xfrm>
                <a:prstGeom prst="rect">
                  <a:avLst/>
                </a:prstGeom>
              </p:spPr>
            </p:pic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29DA6983-9CDA-4E85-B557-0C3C4733BEBD}"/>
                    </a:ext>
                  </a:extLst>
                </p:cNvPr>
                <p:cNvSpPr/>
                <p:nvPr/>
              </p:nvSpPr>
              <p:spPr>
                <a:xfrm>
                  <a:off x="3565972" y="1992805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3A48DE7-5534-4E5A-805D-F90CF927E355}"/>
                  </a:ext>
                </a:extLst>
              </p:cNvPr>
              <p:cNvSpPr/>
              <p:nvPr/>
            </p:nvSpPr>
            <p:spPr>
              <a:xfrm>
                <a:off x="5395253" y="2059864"/>
                <a:ext cx="363750" cy="216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B4F68B57-5A20-4533-B4C4-CDB615788576}"/>
                </a:ext>
              </a:extLst>
            </p:cNvPr>
            <p:cNvSpPr txBox="1">
              <a:spLocks/>
            </p:cNvSpPr>
            <p:nvPr/>
          </p:nvSpPr>
          <p:spPr>
            <a:xfrm>
              <a:off x="4022473" y="802566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 broken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9BABF80-497B-41E0-B90B-AC7082FA59AB}"/>
              </a:ext>
            </a:extLst>
          </p:cNvPr>
          <p:cNvSpPr/>
          <p:nvPr/>
        </p:nvSpPr>
        <p:spPr>
          <a:xfrm>
            <a:off x="5725184" y="3432687"/>
            <a:ext cx="256242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EB7BD85-D60A-4FFE-80BA-93B96B25827F}"/>
              </a:ext>
            </a:extLst>
          </p:cNvPr>
          <p:cNvGrpSpPr/>
          <p:nvPr/>
        </p:nvGrpSpPr>
        <p:grpSpPr>
          <a:xfrm>
            <a:off x="7755598" y="1305315"/>
            <a:ext cx="3488797" cy="996982"/>
            <a:chOff x="8082116" y="940251"/>
            <a:chExt cx="3991873" cy="1140744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A213069-0201-4456-A0A5-82F0C5A3A494}"/>
                </a:ext>
              </a:extLst>
            </p:cNvPr>
            <p:cNvGrpSpPr/>
            <p:nvPr/>
          </p:nvGrpSpPr>
          <p:grpSpPr>
            <a:xfrm>
              <a:off x="8082116" y="940251"/>
              <a:ext cx="3991873" cy="1140744"/>
              <a:chOff x="2559814" y="5423018"/>
              <a:chExt cx="3610954" cy="114074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1E680B1-7C0E-45C6-A514-4D5AD68FE2E7}"/>
                  </a:ext>
                </a:extLst>
              </p:cNvPr>
              <p:cNvGrpSpPr/>
              <p:nvPr/>
            </p:nvGrpSpPr>
            <p:grpSpPr>
              <a:xfrm>
                <a:off x="2559814" y="5423018"/>
                <a:ext cx="3234939" cy="1140744"/>
                <a:chOff x="8826392" y="1346883"/>
                <a:chExt cx="3234939" cy="1140744"/>
              </a:xfrm>
            </p:grpSpPr>
            <p:cxnSp>
              <p:nvCxnSpPr>
                <p:cNvPr id="54" name="直接箭头连接符 53">
                  <a:extLst>
                    <a:ext uri="{FF2B5EF4-FFF2-40B4-BE49-F238E27FC236}">
                      <a16:creationId xmlns:a16="http://schemas.microsoft.com/office/drawing/2014/main" id="{B3C70F66-AD85-4328-B8BD-5E95AFB8C54F}"/>
                    </a:ext>
                  </a:extLst>
                </p:cNvPr>
                <p:cNvCxnSpPr/>
                <p:nvPr/>
              </p:nvCxnSpPr>
              <p:spPr>
                <a:xfrm>
                  <a:off x="8826392" y="1816276"/>
                  <a:ext cx="3234939" cy="0"/>
                </a:xfrm>
                <a:prstGeom prst="straightConnector1">
                  <a:avLst/>
                </a:prstGeom>
                <a:ln w="76200">
                  <a:gradFill>
                    <a:gsLst>
                      <a:gs pos="34000">
                        <a:srgbClr val="DA6976">
                          <a:alpha val="61000"/>
                        </a:srgbClr>
                      </a:gs>
                      <a:gs pos="0">
                        <a:srgbClr val="FF0000"/>
                      </a:gs>
                      <a:gs pos="8700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10800000" scaled="0"/>
                  </a:gra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5FACF9B2-D4DF-4C49-A6D2-9B6D8ABD4168}"/>
                    </a:ext>
                  </a:extLst>
                </p:cNvPr>
                <p:cNvCxnSpPr/>
                <p:nvPr/>
              </p:nvCxnSpPr>
              <p:spPr>
                <a:xfrm flipH="1">
                  <a:off x="10801253" y="1633395"/>
                  <a:ext cx="0" cy="360000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0752EDF-2E97-49BA-AD28-3A42D31C932E}"/>
                    </a:ext>
                  </a:extLst>
                </p:cNvPr>
                <p:cNvSpPr txBox="1"/>
                <p:nvPr/>
              </p:nvSpPr>
              <p:spPr>
                <a:xfrm>
                  <a:off x="10607300" y="2025962"/>
                  <a:ext cx="4876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i="1" dirty="0"/>
                    <a:t>T</a:t>
                  </a:r>
                  <a:r>
                    <a:rPr lang="en-US" altLang="zh-CN" sz="2400" baseline="-25000" dirty="0"/>
                    <a:t>HT</a:t>
                  </a:r>
                  <a:endParaRPr lang="zh-CN" altLang="en-US" sz="2400" baseline="-25000" dirty="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8C5ADFEA-61E4-4510-93B1-E74CA9FC11B6}"/>
                    </a:ext>
                  </a:extLst>
                </p:cNvPr>
                <p:cNvSpPr txBox="1"/>
                <p:nvPr/>
              </p:nvSpPr>
              <p:spPr>
                <a:xfrm>
                  <a:off x="11204976" y="1346883"/>
                  <a:ext cx="4820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HTT</a:t>
                  </a:r>
                  <a:endParaRPr lang="zh-CN" altLang="en-US" dirty="0"/>
                </a:p>
              </p:txBody>
            </p:sp>
          </p:grp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1DB9BFC-7950-438C-A3E4-62DFA3BE6214}"/>
                  </a:ext>
                </a:extLst>
              </p:cNvPr>
              <p:cNvSpPr txBox="1"/>
              <p:nvPr/>
            </p:nvSpPr>
            <p:spPr>
              <a:xfrm>
                <a:off x="5811374" y="5627920"/>
                <a:ext cx="359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i="1" dirty="0"/>
                  <a:t>T</a:t>
                </a:r>
                <a:endParaRPr lang="zh-CN" altLang="en-US" sz="2800" i="1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3FA4CD0-7979-4B22-99F8-25C4EB816575}"/>
                </a:ext>
              </a:extLst>
            </p:cNvPr>
            <p:cNvSpPr txBox="1"/>
            <p:nvPr/>
          </p:nvSpPr>
          <p:spPr>
            <a:xfrm>
              <a:off x="9435963" y="942254"/>
              <a:ext cx="52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LTO</a:t>
              </a:r>
              <a:endParaRPr lang="zh-CN" altLang="en-US" dirty="0"/>
            </a:p>
          </p:txBody>
        </p:sp>
      </p:grpSp>
      <p:sp>
        <p:nvSpPr>
          <p:cNvPr id="76" name="标题 1">
            <a:extLst>
              <a:ext uri="{FF2B5EF4-FFF2-40B4-BE49-F238E27FC236}">
                <a16:creationId xmlns:a16="http://schemas.microsoft.com/office/drawing/2014/main" id="{B694F7FD-66F9-478B-816F-BF5D4B30473D}"/>
              </a:ext>
            </a:extLst>
          </p:cNvPr>
          <p:cNvSpPr txBox="1">
            <a:spLocks/>
          </p:cNvSpPr>
          <p:nvPr/>
        </p:nvSpPr>
        <p:spPr>
          <a:xfrm>
            <a:off x="3889211" y="3657206"/>
            <a:ext cx="1120404" cy="36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LSCO</a:t>
            </a: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C0B785B4-7D73-4C07-82C7-F793CE935FAE}"/>
              </a:ext>
            </a:extLst>
          </p:cNvPr>
          <p:cNvSpPr txBox="1">
            <a:spLocks/>
          </p:cNvSpPr>
          <p:nvPr/>
        </p:nvSpPr>
        <p:spPr>
          <a:xfrm>
            <a:off x="8128964" y="5796545"/>
            <a:ext cx="3520353" cy="281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CD7C10D-2A91-474B-95E2-2B6BF97EFC8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AA72687-06AA-4ACE-B17E-DF1A3C22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FD1314-CB32-483D-8BD0-15DC4422665C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C6A98DA-436A-4A0F-B3A5-A73966608C8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C1752DE-6DD6-4485-8BA1-B3AE424BDDC3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B2098699-0212-48EA-B2AA-6A51258B0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A7541EC-F900-4104-A0F1-5D4A171FD38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8C5737C-332F-41DF-BC35-781DA24A210C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3A645F41-CA3B-40CC-8ABE-E47E03E12D1D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88" name="标题 1">
              <a:extLst>
                <a:ext uri="{FF2B5EF4-FFF2-40B4-BE49-F238E27FC236}">
                  <a16:creationId xmlns:a16="http://schemas.microsoft.com/office/drawing/2014/main" id="{7BF19EDE-5AF4-43CC-B9F4-915F8A5D7C23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5D691DF6-11F5-4531-A8D3-43A32C3EAAD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标题 1">
              <a:extLst>
                <a:ext uri="{FF2B5EF4-FFF2-40B4-BE49-F238E27FC236}">
                  <a16:creationId xmlns:a16="http://schemas.microsoft.com/office/drawing/2014/main" id="{B87488DE-A2E1-4BC9-AE6A-8CBA637F38E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54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128964" y="6220938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3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0C8D62-2379-48AA-8331-3A39E604A97D}"/>
              </a:ext>
            </a:extLst>
          </p:cNvPr>
          <p:cNvGrpSpPr/>
          <p:nvPr/>
        </p:nvGrpSpPr>
        <p:grpSpPr>
          <a:xfrm>
            <a:off x="3585252" y="1204186"/>
            <a:ext cx="3779147" cy="4490011"/>
            <a:chOff x="4022473" y="802566"/>
            <a:chExt cx="3779147" cy="449001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80AEDDD-86CE-48B6-8715-D09A177F3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838" b="60166"/>
            <a:stretch/>
          </p:blipFill>
          <p:spPr>
            <a:xfrm>
              <a:off x="6232276" y="1336810"/>
              <a:ext cx="1458219" cy="187014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2B6817-7D1C-445B-B746-9E9A998648B0}"/>
                </a:ext>
              </a:extLst>
            </p:cNvPr>
            <p:cNvSpPr/>
            <p:nvPr/>
          </p:nvSpPr>
          <p:spPr>
            <a:xfrm>
              <a:off x="4135414" y="4899990"/>
              <a:ext cx="382036" cy="39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7779391-0622-4CF4-BD17-2247F63D87F8}"/>
                </a:ext>
              </a:extLst>
            </p:cNvPr>
            <p:cNvGrpSpPr/>
            <p:nvPr/>
          </p:nvGrpSpPr>
          <p:grpSpPr>
            <a:xfrm>
              <a:off x="4135414" y="1053547"/>
              <a:ext cx="1591596" cy="2181624"/>
              <a:chOff x="4167407" y="837376"/>
              <a:chExt cx="1591596" cy="2181624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00CC59-9897-4BFF-9CBC-AA9B8885459A}"/>
                  </a:ext>
                </a:extLst>
              </p:cNvPr>
              <p:cNvGrpSpPr/>
              <p:nvPr/>
            </p:nvGrpSpPr>
            <p:grpSpPr>
              <a:xfrm>
                <a:off x="4167407" y="837376"/>
                <a:ext cx="1450080" cy="2181624"/>
                <a:chOff x="3565972" y="1992805"/>
                <a:chExt cx="1450080" cy="2181624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36440994-6836-4F54-AA2A-C14736A0C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932" t="5459" r="27921" b="60166"/>
                <a:stretch/>
              </p:blipFill>
              <p:spPr>
                <a:xfrm>
                  <a:off x="3758614" y="2560557"/>
                  <a:ext cx="1257438" cy="1613872"/>
                </a:xfrm>
                <a:prstGeom prst="rect">
                  <a:avLst/>
                </a:prstGeom>
              </p:spPr>
            </p:pic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29DA6983-9CDA-4E85-B557-0C3C4733BEBD}"/>
                    </a:ext>
                  </a:extLst>
                </p:cNvPr>
                <p:cNvSpPr/>
                <p:nvPr/>
              </p:nvSpPr>
              <p:spPr>
                <a:xfrm>
                  <a:off x="3565972" y="1992805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3A48DE7-5534-4E5A-805D-F90CF927E355}"/>
                  </a:ext>
                </a:extLst>
              </p:cNvPr>
              <p:cNvSpPr/>
              <p:nvPr/>
            </p:nvSpPr>
            <p:spPr>
              <a:xfrm>
                <a:off x="5395253" y="2059864"/>
                <a:ext cx="363750" cy="216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B4F68B57-5A20-4533-B4C4-CDB615788576}"/>
                </a:ext>
              </a:extLst>
            </p:cNvPr>
            <p:cNvSpPr txBox="1">
              <a:spLocks/>
            </p:cNvSpPr>
            <p:nvPr/>
          </p:nvSpPr>
          <p:spPr>
            <a:xfrm>
              <a:off x="4022473" y="802566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 broken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9BABF80-497B-41E0-B90B-AC7082FA59AB}"/>
              </a:ext>
            </a:extLst>
          </p:cNvPr>
          <p:cNvSpPr/>
          <p:nvPr/>
        </p:nvSpPr>
        <p:spPr>
          <a:xfrm>
            <a:off x="5725184" y="3432687"/>
            <a:ext cx="256242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EB7BD85-D60A-4FFE-80BA-93B96B25827F}"/>
              </a:ext>
            </a:extLst>
          </p:cNvPr>
          <p:cNvGrpSpPr/>
          <p:nvPr/>
        </p:nvGrpSpPr>
        <p:grpSpPr>
          <a:xfrm>
            <a:off x="7755598" y="1300193"/>
            <a:ext cx="3488797" cy="1004320"/>
            <a:chOff x="8082116" y="934391"/>
            <a:chExt cx="3991873" cy="114914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C589D43-256E-465F-B970-AF831C5ED431}"/>
                </a:ext>
              </a:extLst>
            </p:cNvPr>
            <p:cNvGrpSpPr/>
            <p:nvPr/>
          </p:nvGrpSpPr>
          <p:grpSpPr>
            <a:xfrm>
              <a:off x="8082116" y="934391"/>
              <a:ext cx="3991873" cy="1149141"/>
              <a:chOff x="7907647" y="4564765"/>
              <a:chExt cx="4168853" cy="1149141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8A213069-0201-4456-A0A5-82F0C5A3A494}"/>
                  </a:ext>
                </a:extLst>
              </p:cNvPr>
              <p:cNvGrpSpPr/>
              <p:nvPr/>
            </p:nvGrpSpPr>
            <p:grpSpPr>
              <a:xfrm>
                <a:off x="7907647" y="4564765"/>
                <a:ext cx="4168853" cy="1146604"/>
                <a:chOff x="2559814" y="5417158"/>
                <a:chExt cx="3610954" cy="1146604"/>
              </a:xfrm>
            </p:grpSpPr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B1E680B1-7C0E-45C6-A514-4D5AD68FE2E7}"/>
                    </a:ext>
                  </a:extLst>
                </p:cNvPr>
                <p:cNvGrpSpPr/>
                <p:nvPr/>
              </p:nvGrpSpPr>
              <p:grpSpPr>
                <a:xfrm>
                  <a:off x="2559814" y="5417158"/>
                  <a:ext cx="3234939" cy="1146604"/>
                  <a:chOff x="8826392" y="1341023"/>
                  <a:chExt cx="3234939" cy="1146604"/>
                </a:xfrm>
              </p:grpSpPr>
              <p:cxnSp>
                <p:nvCxnSpPr>
                  <p:cNvPr id="54" name="直接箭头连接符 53">
                    <a:extLst>
                      <a:ext uri="{FF2B5EF4-FFF2-40B4-BE49-F238E27FC236}">
                        <a16:creationId xmlns:a16="http://schemas.microsoft.com/office/drawing/2014/main" id="{B3C70F66-AD85-4328-B8BD-5E95AFB8C54F}"/>
                      </a:ext>
                    </a:extLst>
                  </p:cNvPr>
                  <p:cNvCxnSpPr/>
                  <p:nvPr/>
                </p:nvCxnSpPr>
                <p:spPr>
                  <a:xfrm>
                    <a:off x="8826392" y="1816276"/>
                    <a:ext cx="3234939" cy="0"/>
                  </a:xfrm>
                  <a:prstGeom prst="straightConnector1">
                    <a:avLst/>
                  </a:prstGeom>
                  <a:ln w="76200">
                    <a:gradFill>
                      <a:gsLst>
                        <a:gs pos="34000">
                          <a:srgbClr val="DA6976">
                            <a:alpha val="61000"/>
                          </a:srgbClr>
                        </a:gs>
                        <a:gs pos="0">
                          <a:srgbClr val="FF0000"/>
                        </a:gs>
                        <a:gs pos="8700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10800000" scaled="0"/>
                    </a:gra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5FACF9B2-D4DF-4C49-A6D2-9B6D8ABD416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01253" y="1633395"/>
                    <a:ext cx="0" cy="360000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30752EDF-2E97-49BA-AD28-3A42D31C93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300" y="2025962"/>
                    <a:ext cx="487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i="1" dirty="0"/>
                      <a:t>T</a:t>
                    </a:r>
                    <a:r>
                      <a:rPr lang="en-US" altLang="zh-CN" sz="2400" baseline="-25000" dirty="0"/>
                      <a:t>HT</a:t>
                    </a:r>
                    <a:endParaRPr lang="zh-CN" altLang="en-US" sz="2400" baseline="-25000" dirty="0"/>
                  </a:p>
                </p:txBody>
              </p:sp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92EA53C0-4418-496D-BA60-9D378B8A8895}"/>
                      </a:ext>
                    </a:extLst>
                  </p:cNvPr>
                  <p:cNvSpPr txBox="1"/>
                  <p:nvPr/>
                </p:nvSpPr>
                <p:spPr>
                  <a:xfrm>
                    <a:off x="9162570" y="1341023"/>
                    <a:ext cx="4270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LTT</a:t>
                    </a:r>
                    <a:endParaRPr lang="zh-CN" altLang="en-US" dirty="0"/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C5ADFEA-61E4-4510-93B1-E74CA9FC11B6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4976" y="1346883"/>
                    <a:ext cx="482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HTT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1DB9BFC-7950-438C-A3E4-62DFA3BE6214}"/>
                    </a:ext>
                  </a:extLst>
                </p:cNvPr>
                <p:cNvSpPr txBox="1"/>
                <p:nvPr/>
              </p:nvSpPr>
              <p:spPr>
                <a:xfrm>
                  <a:off x="5811374" y="5627920"/>
                  <a:ext cx="3593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i="1" dirty="0"/>
                    <a:t>T</a:t>
                  </a:r>
                  <a:endParaRPr lang="zh-CN" altLang="en-US" sz="2800" i="1" dirty="0"/>
                </a:p>
              </p:txBody>
            </p:sp>
          </p:grp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67481C7-F0FD-401D-A200-C957E1218425}"/>
                  </a:ext>
                </a:extLst>
              </p:cNvPr>
              <p:cNvCxnSpPr/>
              <p:nvPr/>
            </p:nvCxnSpPr>
            <p:spPr>
              <a:xfrm flipH="1">
                <a:off x="9052734" y="4889171"/>
                <a:ext cx="0" cy="3600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DE569E3-E0CB-498E-AF2E-66ED5B31D324}"/>
                  </a:ext>
                </a:extLst>
              </p:cNvPr>
              <p:cNvSpPr txBox="1"/>
              <p:nvPr/>
            </p:nvSpPr>
            <p:spPr>
              <a:xfrm>
                <a:off x="8847572" y="5252241"/>
                <a:ext cx="50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LT</a:t>
                </a:r>
                <a:endParaRPr lang="zh-CN" altLang="en-US" sz="2400" baseline="-25000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3FA4CD0-7979-4B22-99F8-25C4EB816575}"/>
                </a:ext>
              </a:extLst>
            </p:cNvPr>
            <p:cNvSpPr txBox="1"/>
            <p:nvPr/>
          </p:nvSpPr>
          <p:spPr>
            <a:xfrm>
              <a:off x="9435963" y="942254"/>
              <a:ext cx="52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LTO</a:t>
              </a:r>
              <a:endParaRPr lang="zh-CN" altLang="en-US" dirty="0"/>
            </a:p>
          </p:txBody>
        </p:sp>
      </p:grpSp>
      <p:sp>
        <p:nvSpPr>
          <p:cNvPr id="76" name="标题 1">
            <a:extLst>
              <a:ext uri="{FF2B5EF4-FFF2-40B4-BE49-F238E27FC236}">
                <a16:creationId xmlns:a16="http://schemas.microsoft.com/office/drawing/2014/main" id="{B694F7FD-66F9-478B-816F-BF5D4B30473D}"/>
              </a:ext>
            </a:extLst>
          </p:cNvPr>
          <p:cNvSpPr txBox="1">
            <a:spLocks/>
          </p:cNvSpPr>
          <p:nvPr/>
        </p:nvSpPr>
        <p:spPr>
          <a:xfrm>
            <a:off x="3889211" y="3657206"/>
            <a:ext cx="1120404" cy="36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LSCO</a:t>
            </a:r>
          </a:p>
        </p:txBody>
      </p:sp>
      <p:sp>
        <p:nvSpPr>
          <p:cNvPr id="77" name="标题 1">
            <a:extLst>
              <a:ext uri="{FF2B5EF4-FFF2-40B4-BE49-F238E27FC236}">
                <a16:creationId xmlns:a16="http://schemas.microsoft.com/office/drawing/2014/main" id="{23B26A08-01EB-4D2A-B719-8198D6ED72A2}"/>
              </a:ext>
            </a:extLst>
          </p:cNvPr>
          <p:cNvSpPr txBox="1">
            <a:spLocks/>
          </p:cNvSpPr>
          <p:nvPr/>
        </p:nvSpPr>
        <p:spPr>
          <a:xfrm>
            <a:off x="5289789" y="3623499"/>
            <a:ext cx="2112672" cy="43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LBCO</a:t>
            </a: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C0B785B4-7D73-4C07-82C7-F793CE935FAE}"/>
              </a:ext>
            </a:extLst>
          </p:cNvPr>
          <p:cNvSpPr txBox="1">
            <a:spLocks/>
          </p:cNvSpPr>
          <p:nvPr/>
        </p:nvSpPr>
        <p:spPr>
          <a:xfrm>
            <a:off x="8128964" y="5796545"/>
            <a:ext cx="3520353" cy="281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CD7C10D-2A91-474B-95E2-2B6BF97EFC8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AA72687-06AA-4ACE-B17E-DF1A3C22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FD1314-CB32-483D-8BD0-15DC4422665C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C6A98DA-436A-4A0F-B3A5-A73966608C8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C1752DE-6DD6-4485-8BA1-B3AE424BDDC3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B2098699-0212-48EA-B2AA-6A51258B0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A7541EC-F900-4104-A0F1-5D4A171FD38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8C5737C-332F-41DF-BC35-781DA24A210C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3A645F41-CA3B-40CC-8ABE-E47E03E12D1D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88" name="标题 1">
              <a:extLst>
                <a:ext uri="{FF2B5EF4-FFF2-40B4-BE49-F238E27FC236}">
                  <a16:creationId xmlns:a16="http://schemas.microsoft.com/office/drawing/2014/main" id="{7BF19EDE-5AF4-43CC-B9F4-915F8A5D7C23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5D691DF6-11F5-4531-A8D3-43A32C3EAAD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标题 1">
              <a:extLst>
                <a:ext uri="{FF2B5EF4-FFF2-40B4-BE49-F238E27FC236}">
                  <a16:creationId xmlns:a16="http://schemas.microsoft.com/office/drawing/2014/main" id="{B87488DE-A2E1-4BC9-AE6A-8CBA637F38E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09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128964" y="6220938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3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0C8D62-2379-48AA-8331-3A39E604A97D}"/>
              </a:ext>
            </a:extLst>
          </p:cNvPr>
          <p:cNvGrpSpPr/>
          <p:nvPr/>
        </p:nvGrpSpPr>
        <p:grpSpPr>
          <a:xfrm>
            <a:off x="3585252" y="1204186"/>
            <a:ext cx="3779147" cy="4490011"/>
            <a:chOff x="4022473" y="802566"/>
            <a:chExt cx="3779147" cy="449001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80AEDDD-86CE-48B6-8715-D09A177F3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838" b="60166"/>
            <a:stretch/>
          </p:blipFill>
          <p:spPr>
            <a:xfrm>
              <a:off x="6232276" y="1336810"/>
              <a:ext cx="1458219" cy="187014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2B6817-7D1C-445B-B746-9E9A998648B0}"/>
                </a:ext>
              </a:extLst>
            </p:cNvPr>
            <p:cNvSpPr/>
            <p:nvPr/>
          </p:nvSpPr>
          <p:spPr>
            <a:xfrm>
              <a:off x="4135414" y="4899990"/>
              <a:ext cx="382036" cy="39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7779391-0622-4CF4-BD17-2247F63D87F8}"/>
                </a:ext>
              </a:extLst>
            </p:cNvPr>
            <p:cNvGrpSpPr/>
            <p:nvPr/>
          </p:nvGrpSpPr>
          <p:grpSpPr>
            <a:xfrm>
              <a:off x="4135414" y="1053547"/>
              <a:ext cx="1591596" cy="2181624"/>
              <a:chOff x="4167407" y="837376"/>
              <a:chExt cx="1591596" cy="2181624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00CC59-9897-4BFF-9CBC-AA9B8885459A}"/>
                  </a:ext>
                </a:extLst>
              </p:cNvPr>
              <p:cNvGrpSpPr/>
              <p:nvPr/>
            </p:nvGrpSpPr>
            <p:grpSpPr>
              <a:xfrm>
                <a:off x="4167407" y="837376"/>
                <a:ext cx="1450080" cy="2181624"/>
                <a:chOff x="3565972" y="1992805"/>
                <a:chExt cx="1450080" cy="2181624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36440994-6836-4F54-AA2A-C14736A0C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932" t="5459" r="27921" b="60166"/>
                <a:stretch/>
              </p:blipFill>
              <p:spPr>
                <a:xfrm>
                  <a:off x="3758614" y="2560557"/>
                  <a:ext cx="1257438" cy="1613872"/>
                </a:xfrm>
                <a:prstGeom prst="rect">
                  <a:avLst/>
                </a:prstGeom>
              </p:spPr>
            </p:pic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29DA6983-9CDA-4E85-B557-0C3C4733BEBD}"/>
                    </a:ext>
                  </a:extLst>
                </p:cNvPr>
                <p:cNvSpPr/>
                <p:nvPr/>
              </p:nvSpPr>
              <p:spPr>
                <a:xfrm>
                  <a:off x="3565972" y="1992805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3A48DE7-5534-4E5A-805D-F90CF927E355}"/>
                  </a:ext>
                </a:extLst>
              </p:cNvPr>
              <p:cNvSpPr/>
              <p:nvPr/>
            </p:nvSpPr>
            <p:spPr>
              <a:xfrm>
                <a:off x="5395253" y="2059864"/>
                <a:ext cx="363750" cy="216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B4F68B57-5A20-4533-B4C4-CDB615788576}"/>
                </a:ext>
              </a:extLst>
            </p:cNvPr>
            <p:cNvSpPr txBox="1">
              <a:spLocks/>
            </p:cNvSpPr>
            <p:nvPr/>
          </p:nvSpPr>
          <p:spPr>
            <a:xfrm>
              <a:off x="4022473" y="802566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 broken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9BABF80-497B-41E0-B90B-AC7082FA59AB}"/>
              </a:ext>
            </a:extLst>
          </p:cNvPr>
          <p:cNvSpPr/>
          <p:nvPr/>
        </p:nvSpPr>
        <p:spPr>
          <a:xfrm>
            <a:off x="5725184" y="3432687"/>
            <a:ext cx="256242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EB7BD85-D60A-4FFE-80BA-93B96B25827F}"/>
              </a:ext>
            </a:extLst>
          </p:cNvPr>
          <p:cNvGrpSpPr/>
          <p:nvPr/>
        </p:nvGrpSpPr>
        <p:grpSpPr>
          <a:xfrm>
            <a:off x="7755598" y="1300193"/>
            <a:ext cx="3488797" cy="1004320"/>
            <a:chOff x="8082116" y="934391"/>
            <a:chExt cx="3991873" cy="114914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C589D43-256E-465F-B970-AF831C5ED431}"/>
                </a:ext>
              </a:extLst>
            </p:cNvPr>
            <p:cNvGrpSpPr/>
            <p:nvPr/>
          </p:nvGrpSpPr>
          <p:grpSpPr>
            <a:xfrm>
              <a:off x="8082116" y="934391"/>
              <a:ext cx="3991873" cy="1149141"/>
              <a:chOff x="7907647" y="4564765"/>
              <a:chExt cx="4168853" cy="1149141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8A213069-0201-4456-A0A5-82F0C5A3A494}"/>
                  </a:ext>
                </a:extLst>
              </p:cNvPr>
              <p:cNvGrpSpPr/>
              <p:nvPr/>
            </p:nvGrpSpPr>
            <p:grpSpPr>
              <a:xfrm>
                <a:off x="7907647" y="4564765"/>
                <a:ext cx="4168853" cy="1146604"/>
                <a:chOff x="2559814" y="5417158"/>
                <a:chExt cx="3610954" cy="1146604"/>
              </a:xfrm>
            </p:grpSpPr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B1E680B1-7C0E-45C6-A514-4D5AD68FE2E7}"/>
                    </a:ext>
                  </a:extLst>
                </p:cNvPr>
                <p:cNvGrpSpPr/>
                <p:nvPr/>
              </p:nvGrpSpPr>
              <p:grpSpPr>
                <a:xfrm>
                  <a:off x="2559814" y="5417158"/>
                  <a:ext cx="3234939" cy="1146604"/>
                  <a:chOff x="8826392" y="1341023"/>
                  <a:chExt cx="3234939" cy="1146604"/>
                </a:xfrm>
              </p:grpSpPr>
              <p:cxnSp>
                <p:nvCxnSpPr>
                  <p:cNvPr id="54" name="直接箭头连接符 53">
                    <a:extLst>
                      <a:ext uri="{FF2B5EF4-FFF2-40B4-BE49-F238E27FC236}">
                        <a16:creationId xmlns:a16="http://schemas.microsoft.com/office/drawing/2014/main" id="{B3C70F66-AD85-4328-B8BD-5E95AFB8C54F}"/>
                      </a:ext>
                    </a:extLst>
                  </p:cNvPr>
                  <p:cNvCxnSpPr/>
                  <p:nvPr/>
                </p:nvCxnSpPr>
                <p:spPr>
                  <a:xfrm>
                    <a:off x="8826392" y="1816276"/>
                    <a:ext cx="3234939" cy="0"/>
                  </a:xfrm>
                  <a:prstGeom prst="straightConnector1">
                    <a:avLst/>
                  </a:prstGeom>
                  <a:ln w="76200">
                    <a:gradFill>
                      <a:gsLst>
                        <a:gs pos="34000">
                          <a:srgbClr val="DA6976">
                            <a:alpha val="61000"/>
                          </a:srgbClr>
                        </a:gs>
                        <a:gs pos="0">
                          <a:srgbClr val="FF0000"/>
                        </a:gs>
                        <a:gs pos="8700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10800000" scaled="0"/>
                    </a:gra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5FACF9B2-D4DF-4C49-A6D2-9B6D8ABD416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01253" y="1633395"/>
                    <a:ext cx="0" cy="360000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30752EDF-2E97-49BA-AD28-3A42D31C93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300" y="2025962"/>
                    <a:ext cx="487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i="1" dirty="0"/>
                      <a:t>T</a:t>
                    </a:r>
                    <a:r>
                      <a:rPr lang="en-US" altLang="zh-CN" sz="2400" baseline="-25000" dirty="0"/>
                      <a:t>HT</a:t>
                    </a:r>
                    <a:endParaRPr lang="zh-CN" altLang="en-US" sz="2400" baseline="-25000" dirty="0"/>
                  </a:p>
                </p:txBody>
              </p:sp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92EA53C0-4418-496D-BA60-9D378B8A8895}"/>
                      </a:ext>
                    </a:extLst>
                  </p:cNvPr>
                  <p:cNvSpPr txBox="1"/>
                  <p:nvPr/>
                </p:nvSpPr>
                <p:spPr>
                  <a:xfrm>
                    <a:off x="9162570" y="1341023"/>
                    <a:ext cx="4270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LTT</a:t>
                    </a:r>
                    <a:endParaRPr lang="zh-CN" altLang="en-US" dirty="0"/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C5ADFEA-61E4-4510-93B1-E74CA9FC11B6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4976" y="1346883"/>
                    <a:ext cx="482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HTT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1DB9BFC-7950-438C-A3E4-62DFA3BE6214}"/>
                    </a:ext>
                  </a:extLst>
                </p:cNvPr>
                <p:cNvSpPr txBox="1"/>
                <p:nvPr/>
              </p:nvSpPr>
              <p:spPr>
                <a:xfrm>
                  <a:off x="5811374" y="5627920"/>
                  <a:ext cx="3593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i="1" dirty="0"/>
                    <a:t>T</a:t>
                  </a:r>
                  <a:endParaRPr lang="zh-CN" altLang="en-US" sz="2800" i="1" dirty="0"/>
                </a:p>
              </p:txBody>
            </p:sp>
          </p:grp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67481C7-F0FD-401D-A200-C957E1218425}"/>
                  </a:ext>
                </a:extLst>
              </p:cNvPr>
              <p:cNvCxnSpPr/>
              <p:nvPr/>
            </p:nvCxnSpPr>
            <p:spPr>
              <a:xfrm flipH="1">
                <a:off x="9052734" y="4889171"/>
                <a:ext cx="0" cy="3600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DE569E3-E0CB-498E-AF2E-66ED5B31D324}"/>
                  </a:ext>
                </a:extLst>
              </p:cNvPr>
              <p:cNvSpPr txBox="1"/>
              <p:nvPr/>
            </p:nvSpPr>
            <p:spPr>
              <a:xfrm>
                <a:off x="8847572" y="5252241"/>
                <a:ext cx="50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LT</a:t>
                </a:r>
                <a:endParaRPr lang="zh-CN" altLang="en-US" sz="2400" baseline="-25000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3FA4CD0-7979-4B22-99F8-25C4EB816575}"/>
                </a:ext>
              </a:extLst>
            </p:cNvPr>
            <p:cNvSpPr txBox="1"/>
            <p:nvPr/>
          </p:nvSpPr>
          <p:spPr>
            <a:xfrm>
              <a:off x="9435963" y="942254"/>
              <a:ext cx="52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LTO</a:t>
              </a:r>
              <a:endParaRPr lang="zh-CN" altLang="en-US" dirty="0"/>
            </a:p>
          </p:txBody>
        </p:sp>
      </p:grpSp>
      <p:sp>
        <p:nvSpPr>
          <p:cNvPr id="76" name="标题 1">
            <a:extLst>
              <a:ext uri="{FF2B5EF4-FFF2-40B4-BE49-F238E27FC236}">
                <a16:creationId xmlns:a16="http://schemas.microsoft.com/office/drawing/2014/main" id="{B694F7FD-66F9-478B-816F-BF5D4B30473D}"/>
              </a:ext>
            </a:extLst>
          </p:cNvPr>
          <p:cNvSpPr txBox="1">
            <a:spLocks/>
          </p:cNvSpPr>
          <p:nvPr/>
        </p:nvSpPr>
        <p:spPr>
          <a:xfrm>
            <a:off x="3889211" y="3657206"/>
            <a:ext cx="1120404" cy="36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LSCO</a:t>
            </a:r>
          </a:p>
        </p:txBody>
      </p:sp>
      <p:sp>
        <p:nvSpPr>
          <p:cNvPr id="77" name="标题 1">
            <a:extLst>
              <a:ext uri="{FF2B5EF4-FFF2-40B4-BE49-F238E27FC236}">
                <a16:creationId xmlns:a16="http://schemas.microsoft.com/office/drawing/2014/main" id="{23B26A08-01EB-4D2A-B719-8198D6ED72A2}"/>
              </a:ext>
            </a:extLst>
          </p:cNvPr>
          <p:cNvSpPr txBox="1">
            <a:spLocks/>
          </p:cNvSpPr>
          <p:nvPr/>
        </p:nvSpPr>
        <p:spPr>
          <a:xfrm>
            <a:off x="5289789" y="3623499"/>
            <a:ext cx="2112672" cy="43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LBCO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0C83A0B-0DCE-4AB8-9BB7-1640CEFF2EAA}"/>
              </a:ext>
            </a:extLst>
          </p:cNvPr>
          <p:cNvGrpSpPr/>
          <p:nvPr/>
        </p:nvGrpSpPr>
        <p:grpSpPr>
          <a:xfrm>
            <a:off x="3622086" y="3943793"/>
            <a:ext cx="3779147" cy="2690840"/>
            <a:chOff x="4103551" y="3351566"/>
            <a:chExt cx="3779147" cy="2690840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16DDF101-F87C-4581-AAB1-284A8A7E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522"/>
            <a:stretch/>
          </p:blipFill>
          <p:spPr>
            <a:xfrm>
              <a:off x="4120666" y="3750365"/>
              <a:ext cx="3744919" cy="1717187"/>
            </a:xfrm>
            <a:prstGeom prst="rect">
              <a:avLst/>
            </a:prstGeom>
          </p:spPr>
        </p:pic>
        <p:sp>
          <p:nvSpPr>
            <p:cNvPr id="60" name="标题 1">
              <a:extLst>
                <a:ext uri="{FF2B5EF4-FFF2-40B4-BE49-F238E27FC236}">
                  <a16:creationId xmlns:a16="http://schemas.microsoft.com/office/drawing/2014/main" id="{6A6E0C50-7B3D-4026-8E96-070525C0117C}"/>
                </a:ext>
              </a:extLst>
            </p:cNvPr>
            <p:cNvSpPr txBox="1">
              <a:spLocks/>
            </p:cNvSpPr>
            <p:nvPr/>
          </p:nvSpPr>
          <p:spPr>
            <a:xfrm>
              <a:off x="4103551" y="5272118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Top view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标题 1">
              <a:extLst>
                <a:ext uri="{FF2B5EF4-FFF2-40B4-BE49-F238E27FC236}">
                  <a16:creationId xmlns:a16="http://schemas.microsoft.com/office/drawing/2014/main" id="{6AC54C1B-58C1-43D2-A984-599AE609CBFD}"/>
                </a:ext>
              </a:extLst>
            </p:cNvPr>
            <p:cNvSpPr txBox="1">
              <a:spLocks/>
            </p:cNvSpPr>
            <p:nvPr/>
          </p:nvSpPr>
          <p:spPr>
            <a:xfrm>
              <a:off x="4517451" y="3355276"/>
              <a:ext cx="1114920" cy="4841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LTO</a:t>
              </a:r>
              <a:endParaRPr lang="en-US" sz="20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标题 1">
              <a:extLst>
                <a:ext uri="{FF2B5EF4-FFF2-40B4-BE49-F238E27FC236}">
                  <a16:creationId xmlns:a16="http://schemas.microsoft.com/office/drawing/2014/main" id="{8091EE79-29E8-46A9-AF34-5A2AAB2D65F5}"/>
                </a:ext>
              </a:extLst>
            </p:cNvPr>
            <p:cNvSpPr txBox="1">
              <a:spLocks/>
            </p:cNvSpPr>
            <p:nvPr/>
          </p:nvSpPr>
          <p:spPr>
            <a:xfrm>
              <a:off x="6358293" y="3351566"/>
              <a:ext cx="1114920" cy="4841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LTT</a:t>
              </a:r>
              <a:endParaRPr lang="en-US" sz="20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C0BCF9-A1F8-4126-AB0C-AA4F57684134}"/>
              </a:ext>
            </a:extLst>
          </p:cNvPr>
          <p:cNvGrpSpPr/>
          <p:nvPr/>
        </p:nvGrpSpPr>
        <p:grpSpPr>
          <a:xfrm>
            <a:off x="4288283" y="4571122"/>
            <a:ext cx="585276" cy="337909"/>
            <a:chOff x="4725504" y="4100052"/>
            <a:chExt cx="585276" cy="337909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E2DD055-7D24-40E6-AEC1-7D547DF5FBF4}"/>
                </a:ext>
              </a:extLst>
            </p:cNvPr>
            <p:cNvCxnSpPr/>
            <p:nvPr/>
          </p:nvCxnSpPr>
          <p:spPr>
            <a:xfrm>
              <a:off x="4999703" y="4100052"/>
              <a:ext cx="311077" cy="3379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CC6DCB1D-9895-4707-AA42-64C0FADA31BE}"/>
                </a:ext>
              </a:extLst>
            </p:cNvPr>
            <p:cNvCxnSpPr/>
            <p:nvPr/>
          </p:nvCxnSpPr>
          <p:spPr>
            <a:xfrm flipH="1">
              <a:off x="4725504" y="4102008"/>
              <a:ext cx="296484" cy="3198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A8EE45B-69CB-4E28-A262-2947CCF630F3}"/>
              </a:ext>
            </a:extLst>
          </p:cNvPr>
          <p:cNvGrpSpPr/>
          <p:nvPr/>
        </p:nvGrpSpPr>
        <p:grpSpPr>
          <a:xfrm>
            <a:off x="6226489" y="4586857"/>
            <a:ext cx="675941" cy="321797"/>
            <a:chOff x="4720467" y="4100052"/>
            <a:chExt cx="675941" cy="321797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E929657-ACE5-4D99-B848-F76E1DFA6C8E}"/>
                </a:ext>
              </a:extLst>
            </p:cNvPr>
            <p:cNvCxnSpPr/>
            <p:nvPr/>
          </p:nvCxnSpPr>
          <p:spPr>
            <a:xfrm>
              <a:off x="4999703" y="4100052"/>
              <a:ext cx="396705" cy="3217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D9BD8C3-61E8-4970-AEFC-1EF3517FB079}"/>
                </a:ext>
              </a:extLst>
            </p:cNvPr>
            <p:cNvCxnSpPr/>
            <p:nvPr/>
          </p:nvCxnSpPr>
          <p:spPr>
            <a:xfrm flipH="1">
              <a:off x="4720467" y="4102008"/>
              <a:ext cx="301522" cy="245782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0A0EB3E-3E0D-4840-8749-35F1D4EAB7D3}"/>
              </a:ext>
            </a:extLst>
          </p:cNvPr>
          <p:cNvGrpSpPr/>
          <p:nvPr/>
        </p:nvGrpSpPr>
        <p:grpSpPr>
          <a:xfrm>
            <a:off x="5741260" y="4412599"/>
            <a:ext cx="1510057" cy="1541884"/>
            <a:chOff x="6134237" y="3908860"/>
            <a:chExt cx="1510057" cy="1541884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A4BAD54-A9DA-4F56-8FCF-1E0F8B441559}"/>
                </a:ext>
              </a:extLst>
            </p:cNvPr>
            <p:cNvCxnSpPr/>
            <p:nvPr/>
          </p:nvCxnSpPr>
          <p:spPr>
            <a:xfrm>
              <a:off x="6743523" y="3908860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25979B6-C163-4F28-A8E0-8DC28F23010C}"/>
                </a:ext>
              </a:extLst>
            </p:cNvPr>
            <p:cNvCxnSpPr/>
            <p:nvPr/>
          </p:nvCxnSpPr>
          <p:spPr>
            <a:xfrm>
              <a:off x="6438880" y="4146853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014752-282E-4DA3-9675-DE911AD336D0}"/>
                </a:ext>
              </a:extLst>
            </p:cNvPr>
            <p:cNvCxnSpPr/>
            <p:nvPr/>
          </p:nvCxnSpPr>
          <p:spPr>
            <a:xfrm>
              <a:off x="6134237" y="4503288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标题 1">
            <a:extLst>
              <a:ext uri="{FF2B5EF4-FFF2-40B4-BE49-F238E27FC236}">
                <a16:creationId xmlns:a16="http://schemas.microsoft.com/office/drawing/2014/main" id="{3B204FEA-651F-45F3-BD9C-15EBED844307}"/>
              </a:ext>
            </a:extLst>
          </p:cNvPr>
          <p:cNvSpPr txBox="1">
            <a:spLocks/>
          </p:cNvSpPr>
          <p:nvPr/>
        </p:nvSpPr>
        <p:spPr>
          <a:xfrm>
            <a:off x="7121717" y="5261158"/>
            <a:ext cx="1114920" cy="48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rgbClr val="FFC00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Stripes</a:t>
            </a:r>
            <a:endParaRPr lang="en-US" sz="2000" b="1" dirty="0">
              <a:solidFill>
                <a:srgbClr val="FFC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C0B785B4-7D73-4C07-82C7-F793CE935FAE}"/>
              </a:ext>
            </a:extLst>
          </p:cNvPr>
          <p:cNvSpPr txBox="1">
            <a:spLocks/>
          </p:cNvSpPr>
          <p:nvPr/>
        </p:nvSpPr>
        <p:spPr>
          <a:xfrm>
            <a:off x="8128964" y="5796545"/>
            <a:ext cx="3520353" cy="281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CD7C10D-2A91-474B-95E2-2B6BF97EFC8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AA72687-06AA-4ACE-B17E-DF1A3C2226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FD1314-CB32-483D-8BD0-15DC4422665C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C6A98DA-436A-4A0F-B3A5-A73966608C8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C1752DE-6DD6-4485-8BA1-B3AE424BDDC3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B2098699-0212-48EA-B2AA-6A51258B0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A7541EC-F900-4104-A0F1-5D4A171FD38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8C5737C-332F-41DF-BC35-781DA24A210C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3A645F41-CA3B-40CC-8ABE-E47E03E12D1D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88" name="标题 1">
              <a:extLst>
                <a:ext uri="{FF2B5EF4-FFF2-40B4-BE49-F238E27FC236}">
                  <a16:creationId xmlns:a16="http://schemas.microsoft.com/office/drawing/2014/main" id="{7BF19EDE-5AF4-43CC-B9F4-915F8A5D7C23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5D691DF6-11F5-4531-A8D3-43A32C3EAAD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标题 1">
              <a:extLst>
                <a:ext uri="{FF2B5EF4-FFF2-40B4-BE49-F238E27FC236}">
                  <a16:creationId xmlns:a16="http://schemas.microsoft.com/office/drawing/2014/main" id="{B87488DE-A2E1-4BC9-AE6A-8CBA637F38E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1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2579420A-AEF2-4892-B0D2-CF8F861A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62" y="2714944"/>
            <a:ext cx="3267326" cy="2344638"/>
          </a:xfrm>
          <a:prstGeom prst="rect">
            <a:avLst/>
          </a:prstGeom>
        </p:spPr>
      </p:pic>
      <p:sp>
        <p:nvSpPr>
          <p:cNvPr id="39" name="标题 1">
            <a:extLst>
              <a:ext uri="{FF2B5EF4-FFF2-40B4-BE49-F238E27FC236}">
                <a16:creationId xmlns:a16="http://schemas.microsoft.com/office/drawing/2014/main" id="{A8E0B836-E8B9-445C-824F-F3A762BDF1B8}"/>
              </a:ext>
            </a:extLst>
          </p:cNvPr>
          <p:cNvSpPr txBox="1">
            <a:spLocks/>
          </p:cNvSpPr>
          <p:nvPr/>
        </p:nvSpPr>
        <p:spPr>
          <a:xfrm>
            <a:off x="8128964" y="6220938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3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3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0C8D62-2379-48AA-8331-3A39E604A97D}"/>
              </a:ext>
            </a:extLst>
          </p:cNvPr>
          <p:cNvGrpSpPr/>
          <p:nvPr/>
        </p:nvGrpSpPr>
        <p:grpSpPr>
          <a:xfrm>
            <a:off x="3585252" y="1204186"/>
            <a:ext cx="3779147" cy="4490011"/>
            <a:chOff x="4022473" y="802566"/>
            <a:chExt cx="3779147" cy="4490011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80AEDDD-86CE-48B6-8715-D09A177F3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838" b="60166"/>
            <a:stretch/>
          </p:blipFill>
          <p:spPr>
            <a:xfrm>
              <a:off x="6232276" y="1336810"/>
              <a:ext cx="1458219" cy="1870149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02B6817-7D1C-445B-B746-9E9A998648B0}"/>
                </a:ext>
              </a:extLst>
            </p:cNvPr>
            <p:cNvSpPr/>
            <p:nvPr/>
          </p:nvSpPr>
          <p:spPr>
            <a:xfrm>
              <a:off x="4135414" y="4899990"/>
              <a:ext cx="382036" cy="39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7779391-0622-4CF4-BD17-2247F63D87F8}"/>
                </a:ext>
              </a:extLst>
            </p:cNvPr>
            <p:cNvGrpSpPr/>
            <p:nvPr/>
          </p:nvGrpSpPr>
          <p:grpSpPr>
            <a:xfrm>
              <a:off x="4135414" y="1053547"/>
              <a:ext cx="1591596" cy="2181624"/>
              <a:chOff x="4167407" y="837376"/>
              <a:chExt cx="1591596" cy="2181624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8700CC59-9897-4BFF-9CBC-AA9B8885459A}"/>
                  </a:ext>
                </a:extLst>
              </p:cNvPr>
              <p:cNvGrpSpPr/>
              <p:nvPr/>
            </p:nvGrpSpPr>
            <p:grpSpPr>
              <a:xfrm>
                <a:off x="4167407" y="837376"/>
                <a:ext cx="1450080" cy="2181624"/>
                <a:chOff x="3565972" y="1992805"/>
                <a:chExt cx="1450080" cy="2181624"/>
              </a:xfrm>
            </p:grpSpPr>
            <p:pic>
              <p:nvPicPr>
                <p:cNvPr id="42" name="图片 41">
                  <a:extLst>
                    <a:ext uri="{FF2B5EF4-FFF2-40B4-BE49-F238E27FC236}">
                      <a16:creationId xmlns:a16="http://schemas.microsoft.com/office/drawing/2014/main" id="{36440994-6836-4F54-AA2A-C14736A0C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6932" t="5459" r="27921" b="60166"/>
                <a:stretch/>
              </p:blipFill>
              <p:spPr>
                <a:xfrm>
                  <a:off x="3758614" y="2560557"/>
                  <a:ext cx="1257438" cy="1613872"/>
                </a:xfrm>
                <a:prstGeom prst="rect">
                  <a:avLst/>
                </a:prstGeom>
              </p:spPr>
            </p:pic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29DA6983-9CDA-4E85-B557-0C3C4733BEBD}"/>
                    </a:ext>
                  </a:extLst>
                </p:cNvPr>
                <p:cNvSpPr/>
                <p:nvPr/>
              </p:nvSpPr>
              <p:spPr>
                <a:xfrm>
                  <a:off x="3565972" y="1992805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3A48DE7-5534-4E5A-805D-F90CF927E355}"/>
                  </a:ext>
                </a:extLst>
              </p:cNvPr>
              <p:cNvSpPr/>
              <p:nvPr/>
            </p:nvSpPr>
            <p:spPr>
              <a:xfrm>
                <a:off x="5395253" y="2059864"/>
                <a:ext cx="363750" cy="216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B4F68B57-5A20-4533-B4C4-CDB615788576}"/>
                </a:ext>
              </a:extLst>
            </p:cNvPr>
            <p:cNvSpPr txBox="1">
              <a:spLocks/>
            </p:cNvSpPr>
            <p:nvPr/>
          </p:nvSpPr>
          <p:spPr>
            <a:xfrm>
              <a:off x="4022473" y="802566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 broken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C9BABF80-497B-41E0-B90B-AC7082FA59AB}"/>
              </a:ext>
            </a:extLst>
          </p:cNvPr>
          <p:cNvSpPr/>
          <p:nvPr/>
        </p:nvSpPr>
        <p:spPr>
          <a:xfrm>
            <a:off x="5725184" y="3432687"/>
            <a:ext cx="256242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EB7BD85-D60A-4FFE-80BA-93B96B25827F}"/>
              </a:ext>
            </a:extLst>
          </p:cNvPr>
          <p:cNvGrpSpPr/>
          <p:nvPr/>
        </p:nvGrpSpPr>
        <p:grpSpPr>
          <a:xfrm>
            <a:off x="7755598" y="1300193"/>
            <a:ext cx="3488797" cy="1004320"/>
            <a:chOff x="8082116" y="934391"/>
            <a:chExt cx="3991873" cy="114914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C589D43-256E-465F-B970-AF831C5ED431}"/>
                </a:ext>
              </a:extLst>
            </p:cNvPr>
            <p:cNvGrpSpPr/>
            <p:nvPr/>
          </p:nvGrpSpPr>
          <p:grpSpPr>
            <a:xfrm>
              <a:off x="8082116" y="934391"/>
              <a:ext cx="3991873" cy="1149141"/>
              <a:chOff x="7907647" y="4564765"/>
              <a:chExt cx="4168853" cy="1149141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8A213069-0201-4456-A0A5-82F0C5A3A494}"/>
                  </a:ext>
                </a:extLst>
              </p:cNvPr>
              <p:cNvGrpSpPr/>
              <p:nvPr/>
            </p:nvGrpSpPr>
            <p:grpSpPr>
              <a:xfrm>
                <a:off x="7907647" y="4564765"/>
                <a:ext cx="4168853" cy="1146604"/>
                <a:chOff x="2559814" y="5417158"/>
                <a:chExt cx="3610954" cy="1146604"/>
              </a:xfrm>
            </p:grpSpPr>
            <p:grpSp>
              <p:nvGrpSpPr>
                <p:cNvPr id="52" name="组合 51">
                  <a:extLst>
                    <a:ext uri="{FF2B5EF4-FFF2-40B4-BE49-F238E27FC236}">
                      <a16:creationId xmlns:a16="http://schemas.microsoft.com/office/drawing/2014/main" id="{B1E680B1-7C0E-45C6-A514-4D5AD68FE2E7}"/>
                    </a:ext>
                  </a:extLst>
                </p:cNvPr>
                <p:cNvGrpSpPr/>
                <p:nvPr/>
              </p:nvGrpSpPr>
              <p:grpSpPr>
                <a:xfrm>
                  <a:off x="2559814" y="5417158"/>
                  <a:ext cx="3234939" cy="1146604"/>
                  <a:chOff x="8826392" y="1341023"/>
                  <a:chExt cx="3234939" cy="1146604"/>
                </a:xfrm>
              </p:grpSpPr>
              <p:cxnSp>
                <p:nvCxnSpPr>
                  <p:cNvPr id="54" name="直接箭头连接符 53">
                    <a:extLst>
                      <a:ext uri="{FF2B5EF4-FFF2-40B4-BE49-F238E27FC236}">
                        <a16:creationId xmlns:a16="http://schemas.microsoft.com/office/drawing/2014/main" id="{B3C70F66-AD85-4328-B8BD-5E95AFB8C54F}"/>
                      </a:ext>
                    </a:extLst>
                  </p:cNvPr>
                  <p:cNvCxnSpPr/>
                  <p:nvPr/>
                </p:nvCxnSpPr>
                <p:spPr>
                  <a:xfrm>
                    <a:off x="8826392" y="1816276"/>
                    <a:ext cx="3234939" cy="0"/>
                  </a:xfrm>
                  <a:prstGeom prst="straightConnector1">
                    <a:avLst/>
                  </a:prstGeom>
                  <a:ln w="76200">
                    <a:gradFill>
                      <a:gsLst>
                        <a:gs pos="34000">
                          <a:srgbClr val="DA6976">
                            <a:alpha val="61000"/>
                          </a:srgbClr>
                        </a:gs>
                        <a:gs pos="0">
                          <a:srgbClr val="FF0000"/>
                        </a:gs>
                        <a:gs pos="8700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10800000" scaled="0"/>
                    </a:gra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>
                    <a:extLst>
                      <a:ext uri="{FF2B5EF4-FFF2-40B4-BE49-F238E27FC236}">
                        <a16:creationId xmlns:a16="http://schemas.microsoft.com/office/drawing/2014/main" id="{5FACF9B2-D4DF-4C49-A6D2-9B6D8ABD416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01253" y="1633395"/>
                    <a:ext cx="0" cy="360000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文本框 55">
                    <a:extLst>
                      <a:ext uri="{FF2B5EF4-FFF2-40B4-BE49-F238E27FC236}">
                        <a16:creationId xmlns:a16="http://schemas.microsoft.com/office/drawing/2014/main" id="{30752EDF-2E97-49BA-AD28-3A42D31C93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7300" y="2025962"/>
                    <a:ext cx="487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i="1" dirty="0"/>
                      <a:t>T</a:t>
                    </a:r>
                    <a:r>
                      <a:rPr lang="en-US" altLang="zh-CN" sz="2400" baseline="-25000" dirty="0"/>
                      <a:t>HT</a:t>
                    </a:r>
                    <a:endParaRPr lang="zh-CN" altLang="en-US" sz="2400" baseline="-25000" dirty="0"/>
                  </a:p>
                </p:txBody>
              </p:sp>
              <p:sp>
                <p:nvSpPr>
                  <p:cNvPr id="57" name="文本框 56">
                    <a:extLst>
                      <a:ext uri="{FF2B5EF4-FFF2-40B4-BE49-F238E27FC236}">
                        <a16:creationId xmlns:a16="http://schemas.microsoft.com/office/drawing/2014/main" id="{92EA53C0-4418-496D-BA60-9D378B8A8895}"/>
                      </a:ext>
                    </a:extLst>
                  </p:cNvPr>
                  <p:cNvSpPr txBox="1"/>
                  <p:nvPr/>
                </p:nvSpPr>
                <p:spPr>
                  <a:xfrm>
                    <a:off x="9162570" y="1341023"/>
                    <a:ext cx="4270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LTT</a:t>
                    </a:r>
                    <a:endParaRPr lang="zh-CN" altLang="en-US" dirty="0"/>
                  </a:p>
                </p:txBody>
              </p:sp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8C5ADFEA-61E4-4510-93B1-E74CA9FC11B6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4976" y="1346883"/>
                    <a:ext cx="482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HTT</a:t>
                    </a:r>
                    <a:endParaRPr lang="zh-CN" altLang="en-US" dirty="0"/>
                  </a:p>
                </p:txBody>
              </p:sp>
            </p:grp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81DB9BFC-7950-438C-A3E4-62DFA3BE6214}"/>
                    </a:ext>
                  </a:extLst>
                </p:cNvPr>
                <p:cNvSpPr txBox="1"/>
                <p:nvPr/>
              </p:nvSpPr>
              <p:spPr>
                <a:xfrm>
                  <a:off x="5811374" y="5627920"/>
                  <a:ext cx="3593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i="1" dirty="0"/>
                    <a:t>T</a:t>
                  </a:r>
                  <a:endParaRPr lang="zh-CN" altLang="en-US" sz="2800" i="1" dirty="0"/>
                </a:p>
              </p:txBody>
            </p:sp>
          </p:grp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67481C7-F0FD-401D-A200-C957E1218425}"/>
                  </a:ext>
                </a:extLst>
              </p:cNvPr>
              <p:cNvCxnSpPr/>
              <p:nvPr/>
            </p:nvCxnSpPr>
            <p:spPr>
              <a:xfrm flipH="1">
                <a:off x="9052734" y="4889171"/>
                <a:ext cx="0" cy="36000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DE569E3-E0CB-498E-AF2E-66ED5B31D324}"/>
                  </a:ext>
                </a:extLst>
              </p:cNvPr>
              <p:cNvSpPr txBox="1"/>
              <p:nvPr/>
            </p:nvSpPr>
            <p:spPr>
              <a:xfrm>
                <a:off x="8847572" y="5252241"/>
                <a:ext cx="5062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i="1" dirty="0"/>
                  <a:t>T</a:t>
                </a:r>
                <a:r>
                  <a:rPr lang="en-US" altLang="zh-CN" sz="2400" baseline="-25000" dirty="0"/>
                  <a:t>LT</a:t>
                </a:r>
                <a:endParaRPr lang="zh-CN" altLang="en-US" sz="2400" baseline="-25000" dirty="0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3FA4CD0-7979-4B22-99F8-25C4EB816575}"/>
                </a:ext>
              </a:extLst>
            </p:cNvPr>
            <p:cNvSpPr txBox="1"/>
            <p:nvPr/>
          </p:nvSpPr>
          <p:spPr>
            <a:xfrm>
              <a:off x="9435963" y="942254"/>
              <a:ext cx="52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LTO</a:t>
              </a:r>
              <a:endParaRPr lang="zh-CN" altLang="en-US" dirty="0"/>
            </a:p>
          </p:txBody>
        </p:sp>
      </p:grpSp>
      <p:sp>
        <p:nvSpPr>
          <p:cNvPr id="76" name="标题 1">
            <a:extLst>
              <a:ext uri="{FF2B5EF4-FFF2-40B4-BE49-F238E27FC236}">
                <a16:creationId xmlns:a16="http://schemas.microsoft.com/office/drawing/2014/main" id="{B694F7FD-66F9-478B-816F-BF5D4B30473D}"/>
              </a:ext>
            </a:extLst>
          </p:cNvPr>
          <p:cNvSpPr txBox="1">
            <a:spLocks/>
          </p:cNvSpPr>
          <p:nvPr/>
        </p:nvSpPr>
        <p:spPr>
          <a:xfrm>
            <a:off x="3889211" y="3657206"/>
            <a:ext cx="1120404" cy="366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LSCO</a:t>
            </a:r>
          </a:p>
        </p:txBody>
      </p:sp>
      <p:sp>
        <p:nvSpPr>
          <p:cNvPr id="77" name="标题 1">
            <a:extLst>
              <a:ext uri="{FF2B5EF4-FFF2-40B4-BE49-F238E27FC236}">
                <a16:creationId xmlns:a16="http://schemas.microsoft.com/office/drawing/2014/main" id="{23B26A08-01EB-4D2A-B719-8198D6ED72A2}"/>
              </a:ext>
            </a:extLst>
          </p:cNvPr>
          <p:cNvSpPr txBox="1">
            <a:spLocks/>
          </p:cNvSpPr>
          <p:nvPr/>
        </p:nvSpPr>
        <p:spPr>
          <a:xfrm>
            <a:off x="5289789" y="3623499"/>
            <a:ext cx="2112672" cy="433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LBCO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0C83A0B-0DCE-4AB8-9BB7-1640CEFF2EAA}"/>
              </a:ext>
            </a:extLst>
          </p:cNvPr>
          <p:cNvGrpSpPr/>
          <p:nvPr/>
        </p:nvGrpSpPr>
        <p:grpSpPr>
          <a:xfrm>
            <a:off x="3622086" y="3943793"/>
            <a:ext cx="3779147" cy="2690840"/>
            <a:chOff x="4103551" y="3351566"/>
            <a:chExt cx="3779147" cy="2690840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16DDF101-F87C-4581-AAB1-284A8A7E0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522"/>
            <a:stretch/>
          </p:blipFill>
          <p:spPr>
            <a:xfrm>
              <a:off x="4120666" y="3750365"/>
              <a:ext cx="3744919" cy="1717187"/>
            </a:xfrm>
            <a:prstGeom prst="rect">
              <a:avLst/>
            </a:prstGeom>
          </p:spPr>
        </p:pic>
        <p:sp>
          <p:nvSpPr>
            <p:cNvPr id="60" name="标题 1">
              <a:extLst>
                <a:ext uri="{FF2B5EF4-FFF2-40B4-BE49-F238E27FC236}">
                  <a16:creationId xmlns:a16="http://schemas.microsoft.com/office/drawing/2014/main" id="{6A6E0C50-7B3D-4026-8E96-070525C0117C}"/>
                </a:ext>
              </a:extLst>
            </p:cNvPr>
            <p:cNvSpPr txBox="1">
              <a:spLocks/>
            </p:cNvSpPr>
            <p:nvPr/>
          </p:nvSpPr>
          <p:spPr>
            <a:xfrm>
              <a:off x="4103551" y="5272118"/>
              <a:ext cx="3779147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Top view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标题 1">
              <a:extLst>
                <a:ext uri="{FF2B5EF4-FFF2-40B4-BE49-F238E27FC236}">
                  <a16:creationId xmlns:a16="http://schemas.microsoft.com/office/drawing/2014/main" id="{6AC54C1B-58C1-43D2-A984-599AE609CBFD}"/>
                </a:ext>
              </a:extLst>
            </p:cNvPr>
            <p:cNvSpPr txBox="1">
              <a:spLocks/>
            </p:cNvSpPr>
            <p:nvPr/>
          </p:nvSpPr>
          <p:spPr>
            <a:xfrm>
              <a:off x="4517451" y="3355276"/>
              <a:ext cx="1114920" cy="4841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LTO</a:t>
              </a:r>
              <a:endParaRPr lang="en-US" sz="20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标题 1">
              <a:extLst>
                <a:ext uri="{FF2B5EF4-FFF2-40B4-BE49-F238E27FC236}">
                  <a16:creationId xmlns:a16="http://schemas.microsoft.com/office/drawing/2014/main" id="{8091EE79-29E8-46A9-AF34-5A2AAB2D65F5}"/>
                </a:ext>
              </a:extLst>
            </p:cNvPr>
            <p:cNvSpPr txBox="1">
              <a:spLocks/>
            </p:cNvSpPr>
            <p:nvPr/>
          </p:nvSpPr>
          <p:spPr>
            <a:xfrm>
              <a:off x="6358293" y="3351566"/>
              <a:ext cx="1114920" cy="4841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LTT</a:t>
              </a:r>
              <a:endParaRPr lang="en-US" sz="20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C0BCF9-A1F8-4126-AB0C-AA4F57684134}"/>
              </a:ext>
            </a:extLst>
          </p:cNvPr>
          <p:cNvGrpSpPr/>
          <p:nvPr/>
        </p:nvGrpSpPr>
        <p:grpSpPr>
          <a:xfrm>
            <a:off x="4288283" y="4571122"/>
            <a:ext cx="585276" cy="337909"/>
            <a:chOff x="4725504" y="4100052"/>
            <a:chExt cx="585276" cy="337909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E2DD055-7D24-40E6-AEC1-7D547DF5FBF4}"/>
                </a:ext>
              </a:extLst>
            </p:cNvPr>
            <p:cNvCxnSpPr/>
            <p:nvPr/>
          </p:nvCxnSpPr>
          <p:spPr>
            <a:xfrm>
              <a:off x="4999703" y="4100052"/>
              <a:ext cx="311077" cy="33790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CC6DCB1D-9895-4707-AA42-64C0FADA31BE}"/>
                </a:ext>
              </a:extLst>
            </p:cNvPr>
            <p:cNvCxnSpPr/>
            <p:nvPr/>
          </p:nvCxnSpPr>
          <p:spPr>
            <a:xfrm flipH="1">
              <a:off x="4725504" y="4102008"/>
              <a:ext cx="296484" cy="31984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AA8EE45B-69CB-4E28-A262-2947CCF630F3}"/>
              </a:ext>
            </a:extLst>
          </p:cNvPr>
          <p:cNvGrpSpPr/>
          <p:nvPr/>
        </p:nvGrpSpPr>
        <p:grpSpPr>
          <a:xfrm>
            <a:off x="6226489" y="4586857"/>
            <a:ext cx="675941" cy="321797"/>
            <a:chOff x="4720467" y="4100052"/>
            <a:chExt cx="675941" cy="321797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E929657-ACE5-4D99-B848-F76E1DFA6C8E}"/>
                </a:ext>
              </a:extLst>
            </p:cNvPr>
            <p:cNvCxnSpPr/>
            <p:nvPr/>
          </p:nvCxnSpPr>
          <p:spPr>
            <a:xfrm>
              <a:off x="4999703" y="4100052"/>
              <a:ext cx="396705" cy="32179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8D9BD8C3-61E8-4970-AEFC-1EF3517FB079}"/>
                </a:ext>
              </a:extLst>
            </p:cNvPr>
            <p:cNvCxnSpPr/>
            <p:nvPr/>
          </p:nvCxnSpPr>
          <p:spPr>
            <a:xfrm flipH="1">
              <a:off x="4720467" y="4102008"/>
              <a:ext cx="301522" cy="245782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0A0EB3E-3E0D-4840-8749-35F1D4EAB7D3}"/>
              </a:ext>
            </a:extLst>
          </p:cNvPr>
          <p:cNvGrpSpPr/>
          <p:nvPr/>
        </p:nvGrpSpPr>
        <p:grpSpPr>
          <a:xfrm>
            <a:off x="5741260" y="4412599"/>
            <a:ext cx="1510057" cy="1541884"/>
            <a:chOff x="6134237" y="3908860"/>
            <a:chExt cx="1510057" cy="1541884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A4BAD54-A9DA-4F56-8FCF-1E0F8B441559}"/>
                </a:ext>
              </a:extLst>
            </p:cNvPr>
            <p:cNvCxnSpPr/>
            <p:nvPr/>
          </p:nvCxnSpPr>
          <p:spPr>
            <a:xfrm>
              <a:off x="6743523" y="3908860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25979B6-C163-4F28-A8E0-8DC28F23010C}"/>
                </a:ext>
              </a:extLst>
            </p:cNvPr>
            <p:cNvCxnSpPr/>
            <p:nvPr/>
          </p:nvCxnSpPr>
          <p:spPr>
            <a:xfrm>
              <a:off x="6438880" y="4146853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52014752-282E-4DA3-9675-DE911AD336D0}"/>
                </a:ext>
              </a:extLst>
            </p:cNvPr>
            <p:cNvCxnSpPr/>
            <p:nvPr/>
          </p:nvCxnSpPr>
          <p:spPr>
            <a:xfrm>
              <a:off x="6134237" y="4503288"/>
              <a:ext cx="900771" cy="94745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标题 1">
            <a:extLst>
              <a:ext uri="{FF2B5EF4-FFF2-40B4-BE49-F238E27FC236}">
                <a16:creationId xmlns:a16="http://schemas.microsoft.com/office/drawing/2014/main" id="{3B204FEA-651F-45F3-BD9C-15EBED844307}"/>
              </a:ext>
            </a:extLst>
          </p:cNvPr>
          <p:cNvSpPr txBox="1">
            <a:spLocks/>
          </p:cNvSpPr>
          <p:nvPr/>
        </p:nvSpPr>
        <p:spPr>
          <a:xfrm>
            <a:off x="7121717" y="5261158"/>
            <a:ext cx="1114920" cy="484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b="1" dirty="0">
                <a:solidFill>
                  <a:srgbClr val="FFC00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Stripes</a:t>
            </a:r>
            <a:endParaRPr lang="en-US" sz="2000" b="1" dirty="0">
              <a:solidFill>
                <a:srgbClr val="FFC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79" name="标题 1">
            <a:extLst>
              <a:ext uri="{FF2B5EF4-FFF2-40B4-BE49-F238E27FC236}">
                <a16:creationId xmlns:a16="http://schemas.microsoft.com/office/drawing/2014/main" id="{C0B785B4-7D73-4C07-82C7-F793CE935FAE}"/>
              </a:ext>
            </a:extLst>
          </p:cNvPr>
          <p:cNvSpPr txBox="1">
            <a:spLocks/>
          </p:cNvSpPr>
          <p:nvPr/>
        </p:nvSpPr>
        <p:spPr>
          <a:xfrm>
            <a:off x="8128964" y="5796545"/>
            <a:ext cx="3520353" cy="281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300" dirty="0" err="1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 </a:t>
            </a:r>
            <a:r>
              <a:rPr lang="pl-PL" altLang="zh-CN" sz="13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AIP Conf. Proc. 1550, 114 (2013)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CD7C10D-2A91-474B-95E2-2B6BF97EFC8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AA72687-06AA-4ACE-B17E-DF1A3C2226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5" name="组合 84">
            <a:extLst>
              <a:ext uri="{FF2B5EF4-FFF2-40B4-BE49-F238E27FC236}">
                <a16:creationId xmlns:a16="http://schemas.microsoft.com/office/drawing/2014/main" id="{FBFD1314-CB32-483D-8BD0-15DC4422665C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C6A98DA-436A-4A0F-B3A5-A73966608C8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C1752DE-6DD6-4485-8BA1-B3AE424BDDC3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93" name="图片 92">
                  <a:extLst>
                    <a:ext uri="{FF2B5EF4-FFF2-40B4-BE49-F238E27FC236}">
                      <a16:creationId xmlns:a16="http://schemas.microsoft.com/office/drawing/2014/main" id="{B2098699-0212-48EA-B2AA-6A51258B0D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1A7541EC-F900-4104-A0F1-5D4A171FD38A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28C5737C-332F-41DF-BC35-781DA24A210C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标题 1">
              <a:extLst>
                <a:ext uri="{FF2B5EF4-FFF2-40B4-BE49-F238E27FC236}">
                  <a16:creationId xmlns:a16="http://schemas.microsoft.com/office/drawing/2014/main" id="{3A645F41-CA3B-40CC-8ABE-E47E03E12D1D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88" name="标题 1">
              <a:extLst>
                <a:ext uri="{FF2B5EF4-FFF2-40B4-BE49-F238E27FC236}">
                  <a16:creationId xmlns:a16="http://schemas.microsoft.com/office/drawing/2014/main" id="{7BF19EDE-5AF4-43CC-B9F4-915F8A5D7C23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标题 1">
              <a:extLst>
                <a:ext uri="{FF2B5EF4-FFF2-40B4-BE49-F238E27FC236}">
                  <a16:creationId xmlns:a16="http://schemas.microsoft.com/office/drawing/2014/main" id="{5D691DF6-11F5-4531-A8D3-43A32C3EAAD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标题 1">
              <a:extLst>
                <a:ext uri="{FF2B5EF4-FFF2-40B4-BE49-F238E27FC236}">
                  <a16:creationId xmlns:a16="http://schemas.microsoft.com/office/drawing/2014/main" id="{B87488DE-A2E1-4BC9-AE6A-8CBA637F38E8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5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标题 1">
            <a:extLst>
              <a:ext uri="{FF2B5EF4-FFF2-40B4-BE49-F238E27FC236}">
                <a16:creationId xmlns:a16="http://schemas.microsoft.com/office/drawing/2014/main" id="{69C14A64-00F5-4FD4-970E-DAE8FC5B2ACE}"/>
              </a:ext>
            </a:extLst>
          </p:cNvPr>
          <p:cNvSpPr txBox="1">
            <a:spLocks/>
          </p:cNvSpPr>
          <p:nvPr/>
        </p:nvSpPr>
        <p:spPr>
          <a:xfrm>
            <a:off x="5202768" y="1610903"/>
            <a:ext cx="199644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Gill Sans MT" panose="020B0502020104020203" pitchFamily="34" charset="0"/>
                <a:cs typeface="Arial" panose="020B0604020202020204" pitchFamily="34" charset="0"/>
              </a:rPr>
              <a:t>La</a:t>
            </a:r>
            <a:r>
              <a:rPr lang="en-US" altLang="zh-CN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latin typeface="Gill Sans MT" panose="020B0502020104020203" pitchFamily="34" charset="0"/>
                <a:cs typeface="Arial" panose="020B0604020202020204" pitchFamily="34" charset="0"/>
              </a:rPr>
              <a:t>CuO</a:t>
            </a:r>
            <a:r>
              <a:rPr lang="en-US" altLang="zh-CN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4</a:t>
            </a:r>
            <a:endParaRPr lang="en-US" sz="28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87" name="标题 1">
            <a:extLst>
              <a:ext uri="{FF2B5EF4-FFF2-40B4-BE49-F238E27FC236}">
                <a16:creationId xmlns:a16="http://schemas.microsoft.com/office/drawing/2014/main" id="{8822DC04-C123-479E-8514-BC09744B5D99}"/>
              </a:ext>
            </a:extLst>
          </p:cNvPr>
          <p:cNvSpPr txBox="1">
            <a:spLocks/>
          </p:cNvSpPr>
          <p:nvPr/>
        </p:nvSpPr>
        <p:spPr>
          <a:xfrm>
            <a:off x="4060487" y="2511463"/>
            <a:ext cx="142492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 err="1">
                <a:latin typeface="Gill Sans MT" panose="020B0502020104020203" pitchFamily="34" charset="0"/>
                <a:cs typeface="Arial" panose="020B0604020202020204" pitchFamily="34" charset="0"/>
              </a:rPr>
              <a:t>Isovalent</a:t>
            </a:r>
            <a:endParaRPr lang="en-US" sz="18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C0F5866B-ADFA-4FEB-9FD2-CEA27E303281}"/>
              </a:ext>
            </a:extLst>
          </p:cNvPr>
          <p:cNvSpPr txBox="1">
            <a:spLocks/>
          </p:cNvSpPr>
          <p:nvPr/>
        </p:nvSpPr>
        <p:spPr>
          <a:xfrm>
            <a:off x="6066462" y="2489835"/>
            <a:ext cx="1315475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latin typeface="Gill Sans MT" panose="020B0502020104020203" pitchFamily="34" charset="0"/>
                <a:cs typeface="Arial" panose="020B0604020202020204" pitchFamily="34" charset="0"/>
              </a:rPr>
              <a:t>hole</a:t>
            </a:r>
            <a:endParaRPr lang="en-US" sz="20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076CD15-5B73-4FB1-9E27-4C1DDC5392D6}"/>
              </a:ext>
            </a:extLst>
          </p:cNvPr>
          <p:cNvCxnSpPr>
            <a:cxnSpLocks/>
          </p:cNvCxnSpPr>
          <p:nvPr/>
        </p:nvCxnSpPr>
        <p:spPr>
          <a:xfrm flipH="1">
            <a:off x="5392935" y="2234594"/>
            <a:ext cx="351384" cy="1236041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010BF35-1343-4273-8DB8-A4CC6CCC70CE}"/>
              </a:ext>
            </a:extLst>
          </p:cNvPr>
          <p:cNvCxnSpPr>
            <a:cxnSpLocks/>
          </p:cNvCxnSpPr>
          <p:nvPr/>
        </p:nvCxnSpPr>
        <p:spPr>
          <a:xfrm>
            <a:off x="5807552" y="2234594"/>
            <a:ext cx="483299" cy="1219163"/>
          </a:xfrm>
          <a:prstGeom prst="straightConnector1">
            <a:avLst/>
          </a:prstGeom>
          <a:ln w="38100">
            <a:solidFill>
              <a:srgbClr val="FFC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标题 1">
            <a:extLst>
              <a:ext uri="{FF2B5EF4-FFF2-40B4-BE49-F238E27FC236}">
                <a16:creationId xmlns:a16="http://schemas.microsoft.com/office/drawing/2014/main" id="{68FF2B6D-6C78-45F3-97DA-E266E8D19D07}"/>
              </a:ext>
            </a:extLst>
          </p:cNvPr>
          <p:cNvSpPr txBox="1">
            <a:spLocks/>
          </p:cNvSpPr>
          <p:nvPr/>
        </p:nvSpPr>
        <p:spPr>
          <a:xfrm>
            <a:off x="4797011" y="4349404"/>
            <a:ext cx="2062631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(Eu-LSCO)</a:t>
            </a: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E50571FE-162D-4E63-869D-07D56433C9EB}"/>
              </a:ext>
            </a:extLst>
          </p:cNvPr>
          <p:cNvSpPr txBox="1">
            <a:spLocks/>
          </p:cNvSpPr>
          <p:nvPr/>
        </p:nvSpPr>
        <p:spPr>
          <a:xfrm>
            <a:off x="4797011" y="5070168"/>
            <a:ext cx="2062631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(Nd-LSCO)</a:t>
            </a: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59EC1E2A-ADD2-4E4E-9EE7-E23CFBAF71A8}"/>
              </a:ext>
            </a:extLst>
          </p:cNvPr>
          <p:cNvSpPr txBox="1">
            <a:spLocks/>
          </p:cNvSpPr>
          <p:nvPr/>
        </p:nvSpPr>
        <p:spPr>
          <a:xfrm>
            <a:off x="3031509" y="3453757"/>
            <a:ext cx="541743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La</a:t>
            </a:r>
            <a:r>
              <a:rPr lang="en-US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2-x-y</a:t>
            </a:r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rgbClr val="92D05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Nd,Eu</a:t>
            </a:r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)</a:t>
            </a:r>
            <a:r>
              <a:rPr lang="en-US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y</a:t>
            </a:r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FFC00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Sr</a:t>
            </a:r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)</a:t>
            </a:r>
            <a:r>
              <a:rPr lang="en-US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x </a:t>
            </a:r>
            <a:r>
              <a:rPr lang="en-US" sz="2800" dirty="0">
                <a:latin typeface="Gill Sans MT" panose="020B0502020104020203" pitchFamily="34" charset="0"/>
                <a:cs typeface="Arial" panose="020B0604020202020204" pitchFamily="34" charset="0"/>
              </a:rPr>
              <a:t>CuO</a:t>
            </a:r>
            <a:r>
              <a:rPr lang="en-US" sz="28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4</a:t>
            </a:r>
            <a:endParaRPr lang="en-US" sz="28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4C2408A4-1BFD-4BE0-B407-9ED9956A5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38" b="60166"/>
          <a:stretch/>
        </p:blipFill>
        <p:spPr>
          <a:xfrm>
            <a:off x="8794953" y="2040372"/>
            <a:ext cx="1771439" cy="2271850"/>
          </a:xfrm>
          <a:prstGeom prst="rect">
            <a:avLst/>
          </a:prstGeom>
        </p:spPr>
      </p:pic>
      <p:sp>
        <p:nvSpPr>
          <p:cNvPr id="96" name="标题 1">
            <a:extLst>
              <a:ext uri="{FF2B5EF4-FFF2-40B4-BE49-F238E27FC236}">
                <a16:creationId xmlns:a16="http://schemas.microsoft.com/office/drawing/2014/main" id="{7365417C-90A8-4CAE-8DFB-EB4B30638813}"/>
              </a:ext>
            </a:extLst>
          </p:cNvPr>
          <p:cNvSpPr txBox="1">
            <a:spLocks/>
          </p:cNvSpPr>
          <p:nvPr/>
        </p:nvSpPr>
        <p:spPr>
          <a:xfrm>
            <a:off x="8160071" y="5917786"/>
            <a:ext cx="3121112" cy="2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C9C29AA-8372-4BA6-817F-313F05F900E0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LSCO &amp; LBCO: different crystal structure</a:t>
            </a:r>
          </a:p>
        </p:txBody>
      </p:sp>
      <p:pic>
        <p:nvPicPr>
          <p:cNvPr id="98" name="图片 97">
            <a:extLst>
              <a:ext uri="{FF2B5EF4-FFF2-40B4-BE49-F238E27FC236}">
                <a16:creationId xmlns:a16="http://schemas.microsoft.com/office/drawing/2014/main" id="{9997B50F-3008-4BF4-A528-A7A400B6AB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99" name="组合 98">
            <a:extLst>
              <a:ext uri="{FF2B5EF4-FFF2-40B4-BE49-F238E27FC236}">
                <a16:creationId xmlns:a16="http://schemas.microsoft.com/office/drawing/2014/main" id="{FC17D217-C072-4B30-89F5-091C1B83D7B8}"/>
              </a:ext>
            </a:extLst>
          </p:cNvPr>
          <p:cNvGrpSpPr/>
          <p:nvPr/>
        </p:nvGrpSpPr>
        <p:grpSpPr>
          <a:xfrm>
            <a:off x="478466" y="1355460"/>
            <a:ext cx="2745308" cy="4562326"/>
            <a:chOff x="13926" y="802566"/>
            <a:chExt cx="3415602" cy="5676263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A7FED9E4-FEFE-43C2-B31C-E13C7D526604}"/>
                </a:ext>
              </a:extLst>
            </p:cNvPr>
            <p:cNvGrpSpPr/>
            <p:nvPr/>
          </p:nvGrpSpPr>
          <p:grpSpPr>
            <a:xfrm>
              <a:off x="551840" y="1426240"/>
              <a:ext cx="2489132" cy="5052589"/>
              <a:chOff x="551840" y="1426240"/>
              <a:chExt cx="2489132" cy="5052589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D6FB6935-E8BA-4C0B-A721-C172731B73C8}"/>
                  </a:ext>
                </a:extLst>
              </p:cNvPr>
              <p:cNvGrpSpPr/>
              <p:nvPr/>
            </p:nvGrpSpPr>
            <p:grpSpPr>
              <a:xfrm>
                <a:off x="551840" y="1426240"/>
                <a:ext cx="2489132" cy="5052589"/>
                <a:chOff x="870294" y="998891"/>
                <a:chExt cx="2489132" cy="5052589"/>
              </a:xfrm>
            </p:grpSpPr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F1B684BA-5AD7-42A5-9A9F-208B00AED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3746"/>
                <a:stretch/>
              </p:blipFill>
              <p:spPr>
                <a:xfrm>
                  <a:off x="870294" y="998891"/>
                  <a:ext cx="2489132" cy="5052589"/>
                </a:xfrm>
                <a:prstGeom prst="rect">
                  <a:avLst/>
                </a:prstGeom>
              </p:spPr>
            </p:pic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FF284EC4-03AE-419E-ACBC-ADD39BF29753}"/>
                    </a:ext>
                  </a:extLst>
                </p:cNvPr>
                <p:cNvSpPr/>
                <p:nvPr/>
              </p:nvSpPr>
              <p:spPr>
                <a:xfrm>
                  <a:off x="870294" y="998891"/>
                  <a:ext cx="382036" cy="3925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6E04521B-59FD-4DEF-9C9A-D97ED410B6A0}"/>
                  </a:ext>
                </a:extLst>
              </p:cNvPr>
              <p:cNvSpPr/>
              <p:nvPr/>
            </p:nvSpPr>
            <p:spPr>
              <a:xfrm>
                <a:off x="639298" y="2295974"/>
                <a:ext cx="294578" cy="2187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标题 1">
              <a:extLst>
                <a:ext uri="{FF2B5EF4-FFF2-40B4-BE49-F238E27FC236}">
                  <a16:creationId xmlns:a16="http://schemas.microsoft.com/office/drawing/2014/main" id="{30000EEF-8D08-4790-80C1-521E30F7B76E}"/>
                </a:ext>
              </a:extLst>
            </p:cNvPr>
            <p:cNvSpPr txBox="1">
              <a:spLocks/>
            </p:cNvSpPr>
            <p:nvPr/>
          </p:nvSpPr>
          <p:spPr>
            <a:xfrm>
              <a:off x="13926" y="2783757"/>
              <a:ext cx="1044094" cy="15623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La</a:t>
              </a: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Eu/Nd</a:t>
              </a:r>
              <a:endParaRPr lang="en-US" sz="2000" dirty="0">
                <a:solidFill>
                  <a:srgbClr val="CAC10C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000" dirty="0">
                  <a:solidFill>
                    <a:srgbClr val="CAC10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Ba/Sr</a:t>
              </a:r>
            </a:p>
          </p:txBody>
        </p:sp>
        <p:sp>
          <p:nvSpPr>
            <p:cNvPr id="102" name="标题 1">
              <a:extLst>
                <a:ext uri="{FF2B5EF4-FFF2-40B4-BE49-F238E27FC236}">
                  <a16:creationId xmlns:a16="http://schemas.microsoft.com/office/drawing/2014/main" id="{50175F22-D6A7-4B22-8C48-2AA2B004A054}"/>
                </a:ext>
              </a:extLst>
            </p:cNvPr>
            <p:cNvSpPr txBox="1">
              <a:spLocks/>
            </p:cNvSpPr>
            <p:nvPr/>
          </p:nvSpPr>
          <p:spPr>
            <a:xfrm>
              <a:off x="277420" y="2046008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D02424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D02424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标题 1">
              <a:extLst>
                <a:ext uri="{FF2B5EF4-FFF2-40B4-BE49-F238E27FC236}">
                  <a16:creationId xmlns:a16="http://schemas.microsoft.com/office/drawing/2014/main" id="{B2948583-5BFF-49C9-8F32-7BC4798191CC}"/>
                </a:ext>
              </a:extLst>
            </p:cNvPr>
            <p:cNvSpPr txBox="1">
              <a:spLocks/>
            </p:cNvSpPr>
            <p:nvPr/>
          </p:nvSpPr>
          <p:spPr>
            <a:xfrm>
              <a:off x="642455" y="1654706"/>
              <a:ext cx="93620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337AB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337AB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标题 1">
              <a:extLst>
                <a:ext uri="{FF2B5EF4-FFF2-40B4-BE49-F238E27FC236}">
                  <a16:creationId xmlns:a16="http://schemas.microsoft.com/office/drawing/2014/main" id="{9E6335C2-5049-48EE-9570-E9AB94F6B604}"/>
                </a:ext>
              </a:extLst>
            </p:cNvPr>
            <p:cNvSpPr txBox="1">
              <a:spLocks/>
            </p:cNvSpPr>
            <p:nvPr/>
          </p:nvSpPr>
          <p:spPr>
            <a:xfrm>
              <a:off x="581964" y="802566"/>
              <a:ext cx="2847564" cy="7702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HTT, </a:t>
              </a:r>
              <a:r>
                <a:rPr lang="en-US" sz="20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</a:t>
              </a:r>
              <a:r>
                <a:rPr lang="en-US" sz="2000" baseline="-25000" dirty="0">
                  <a:latin typeface="Gill Sans MT" panose="020B0502020104020203" pitchFamily="34" charset="0"/>
                  <a:cs typeface="Arial" panose="020B0604020202020204" pitchFamily="34" charset="0"/>
                </a:rPr>
                <a:t>4</a:t>
              </a:r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884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>
            <a:spLocks/>
          </p:cNvSpPr>
          <p:nvPr/>
        </p:nvSpPr>
        <p:spPr>
          <a:xfrm>
            <a:off x="2046425" y="5518643"/>
            <a:ext cx="487537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MT" panose="020B0502020104020203" pitchFamily="34" charset="0"/>
                <a:cs typeface="Arial" panose="020B0604020202020204" pitchFamily="34" charset="0"/>
              </a:rPr>
              <a:t>LTT grows faster than charge order</a:t>
            </a:r>
          </a:p>
        </p:txBody>
      </p:sp>
      <p:sp>
        <p:nvSpPr>
          <p:cNvPr id="38" name="矩形 37"/>
          <p:cNvSpPr/>
          <p:nvPr/>
        </p:nvSpPr>
        <p:spPr>
          <a:xfrm>
            <a:off x="6555393" y="5260154"/>
            <a:ext cx="4625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order is driven by the LTT phase? </a:t>
            </a:r>
          </a:p>
        </p:txBody>
      </p:sp>
      <p:sp>
        <p:nvSpPr>
          <p:cNvPr id="45" name="矩形 44"/>
          <p:cNvSpPr/>
          <p:nvPr/>
        </p:nvSpPr>
        <p:spPr>
          <a:xfrm>
            <a:off x="7790073" y="6090311"/>
            <a:ext cx="3110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A.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Achkar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 et al., Science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351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, 576 (2016)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71" y="2242703"/>
            <a:ext cx="7499226" cy="2600053"/>
          </a:xfrm>
          <a:prstGeom prst="rect">
            <a:avLst/>
          </a:prstGeom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3234898" y="1186288"/>
            <a:ext cx="5722202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Gill Sans MT" panose="020B0502020104020203" pitchFamily="34" charset="0"/>
                <a:cs typeface="Arial" panose="020B0604020202020204" pitchFamily="34" charset="0"/>
              </a:rPr>
              <a:t>Resonant elastic x-ray scattering (REXS) results</a:t>
            </a:r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2046425" y="5006634"/>
            <a:ext cx="4279113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i="1" dirty="0" err="1">
                <a:latin typeface="Gill Sans MT" panose="020B0502020104020203" pitchFamily="34" charset="0"/>
                <a:cs typeface="Arial" panose="020B0604020202020204" pitchFamily="34" charset="0"/>
              </a:rPr>
              <a:t>T</a:t>
            </a:r>
            <a:r>
              <a:rPr lang="en-US" sz="2000" dirty="0" err="1">
                <a:latin typeface="Gill Sans MT" panose="020B0502020104020203" pitchFamily="34" charset="0"/>
                <a:cs typeface="Arial" panose="020B0604020202020204" pitchFamily="34" charset="0"/>
              </a:rPr>
              <a:t>co</a:t>
            </a:r>
            <a:r>
              <a:rPr lang="en-US" sz="2000" dirty="0">
                <a:latin typeface="Gill Sans MT" panose="020B0502020104020203" pitchFamily="34" charset="0"/>
                <a:cs typeface="Arial" panose="020B0604020202020204" pitchFamily="34" charset="0"/>
              </a:rPr>
              <a:t> &lt;= </a:t>
            </a:r>
            <a:r>
              <a:rPr lang="en-US" sz="2000" i="1" dirty="0">
                <a:latin typeface="Gill Sans MT" panose="020B0502020104020203" pitchFamily="34" charset="0"/>
                <a:cs typeface="Arial" panose="020B0604020202020204" pitchFamily="34" charset="0"/>
              </a:rPr>
              <a:t>T</a:t>
            </a:r>
            <a:r>
              <a:rPr lang="en-US" sz="2000" baseline="-25000" dirty="0">
                <a:latin typeface="Gill Sans MT" panose="020B0502020104020203" pitchFamily="34" charset="0"/>
                <a:cs typeface="Arial" panose="020B0604020202020204" pitchFamily="34" charset="0"/>
              </a:rPr>
              <a:t>LTT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EE904FC2-D479-46EA-B5F8-40AC80BB6CC0}"/>
              </a:ext>
            </a:extLst>
          </p:cNvPr>
          <p:cNvSpPr txBox="1">
            <a:spLocks/>
          </p:cNvSpPr>
          <p:nvPr/>
        </p:nvSpPr>
        <p:spPr>
          <a:xfrm>
            <a:off x="5120798" y="1820448"/>
            <a:ext cx="1498982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Gill Sans MT" panose="020B0502020104020203" pitchFamily="34" charset="0"/>
                <a:cs typeface="Arial" panose="020B0604020202020204" pitchFamily="34" charset="0"/>
              </a:rPr>
              <a:t>Eu-LSCO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87B0CA60-2A01-465D-8FDE-9D82D1489EB7}"/>
              </a:ext>
            </a:extLst>
          </p:cNvPr>
          <p:cNvSpPr txBox="1">
            <a:spLocks/>
          </p:cNvSpPr>
          <p:nvPr/>
        </p:nvSpPr>
        <p:spPr>
          <a:xfrm>
            <a:off x="7369409" y="1811506"/>
            <a:ext cx="1498982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latin typeface="Gill Sans MT" panose="020B0502020104020203" pitchFamily="34" charset="0"/>
                <a:cs typeface="Arial" panose="020B0604020202020204" pitchFamily="34" charset="0"/>
              </a:rPr>
              <a:t>Nd</a:t>
            </a:r>
            <a:r>
              <a:rPr lang="en-US" sz="1800" dirty="0">
                <a:latin typeface="Gill Sans MT" panose="020B0502020104020203" pitchFamily="34" charset="0"/>
                <a:cs typeface="Arial" panose="020B0604020202020204" pitchFamily="34" charset="0"/>
              </a:rPr>
              <a:t>-LSCO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EEF7174-680F-4339-AA13-644EAA6ECEF7}"/>
              </a:ext>
            </a:extLst>
          </p:cNvPr>
          <p:cNvSpPr txBox="1">
            <a:spLocks/>
          </p:cNvSpPr>
          <p:nvPr/>
        </p:nvSpPr>
        <p:spPr>
          <a:xfrm>
            <a:off x="2694174" y="1827814"/>
            <a:ext cx="1498982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dirty="0">
                <a:latin typeface="Gill Sans MT" panose="020B0502020104020203" pitchFamily="34" charset="0"/>
                <a:cs typeface="Arial" panose="020B0604020202020204" pitchFamily="34" charset="0"/>
              </a:rPr>
              <a:t>LBCO</a:t>
            </a:r>
            <a:endParaRPr lang="en-US" sz="18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172045-4A44-4FD6-BED4-FBD06FAC8869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LTT &amp; charge order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9D7D102-9FD4-47F5-AAA5-606872B7EC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31835"/>
          <a:stretch/>
        </p:blipFill>
        <p:spPr>
          <a:xfrm>
            <a:off x="1081087" y="1922151"/>
            <a:ext cx="5174956" cy="191552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81087" y="1565507"/>
            <a:ext cx="4779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XAS (absorption)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Segoe UI" panose="020B0502040204020203" pitchFamily="34" charset="0"/>
              </a:rPr>
              <a:t>&amp;</a:t>
            </a:r>
            <a:r>
              <a:rPr lang="en-US" dirty="0">
                <a:latin typeface="Gill Sans MT" panose="020B0502020104020203" pitchFamily="34" charset="0"/>
                <a:cs typeface="Segoe UI" panose="020B0502040204020203" pitchFamily="34" charset="0"/>
              </a:rPr>
              <a:t> RIXS process</a:t>
            </a:r>
          </a:p>
        </p:txBody>
      </p:sp>
      <p:sp>
        <p:nvSpPr>
          <p:cNvPr id="20" name="矩形 19"/>
          <p:cNvSpPr/>
          <p:nvPr/>
        </p:nvSpPr>
        <p:spPr>
          <a:xfrm>
            <a:off x="5860735" y="4529247"/>
            <a:ext cx="5643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Sensitive to electronic correlations: charge, spin…</a:t>
            </a:r>
          </a:p>
        </p:txBody>
      </p:sp>
      <p:sp>
        <p:nvSpPr>
          <p:cNvPr id="21" name="矩形 20"/>
          <p:cNvSpPr/>
          <p:nvPr/>
        </p:nvSpPr>
        <p:spPr>
          <a:xfrm>
            <a:off x="5874821" y="5439440"/>
            <a:ext cx="3759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Resolve energy and momentum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46C1DD-406A-4470-B82A-45C7E4444033}"/>
              </a:ext>
            </a:extLst>
          </p:cNvPr>
          <p:cNvSpPr/>
          <p:nvPr/>
        </p:nvSpPr>
        <p:spPr>
          <a:xfrm>
            <a:off x="5860735" y="4989238"/>
            <a:ext cx="4963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Polarization selections: spin flip</a:t>
            </a:r>
            <a:r>
              <a:rPr lang="en-US" altLang="zh-CN" sz="2000" dirty="0">
                <a:latin typeface="Gill Sans MT" panose="020B0502020104020203" pitchFamily="34" charset="0"/>
                <a:cs typeface="Segoe UI" panose="020B0502040204020203" pitchFamily="34" charset="0"/>
              </a:rPr>
              <a:t>/</a:t>
            </a: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non-flip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D5DD05-2F17-4AF3-8458-5C0DB053564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Resonant inelastic x-ray scattering (RIXS)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6F90262-3B1F-4598-A30E-616DB2591D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D078D97-3E7E-4ABA-813F-0D5D9CDAE0E8}"/>
              </a:ext>
            </a:extLst>
          </p:cNvPr>
          <p:cNvGrpSpPr/>
          <p:nvPr/>
        </p:nvGrpSpPr>
        <p:grpSpPr>
          <a:xfrm>
            <a:off x="1576316" y="4221308"/>
            <a:ext cx="3629126" cy="1932416"/>
            <a:chOff x="1164171" y="4153999"/>
            <a:chExt cx="3629126" cy="19324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9CD8CDB-AE4F-44C0-A0A5-14DF2EDBC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4171" y="4562181"/>
              <a:ext cx="3629126" cy="1524234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B460C7B-4DDA-438C-BE27-0B606FAF8293}"/>
                </a:ext>
              </a:extLst>
            </p:cNvPr>
            <p:cNvSpPr/>
            <p:nvPr/>
          </p:nvSpPr>
          <p:spPr>
            <a:xfrm>
              <a:off x="1509823" y="4153999"/>
              <a:ext cx="29378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0"/>
                  <a:cs typeface="Segoe UI" panose="020B0502040204020203" pitchFamily="34" charset="0"/>
                </a:rPr>
                <a:t>Excitation probed by RIXS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5A23C860-673A-4155-93D0-943E253D7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988" y="1793696"/>
            <a:ext cx="3524855" cy="231800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9403402-3D0C-4E10-B943-D475354834D4}"/>
              </a:ext>
            </a:extLst>
          </p:cNvPr>
          <p:cNvSpPr/>
          <p:nvPr/>
        </p:nvSpPr>
        <p:spPr>
          <a:xfrm>
            <a:off x="7160865" y="1301253"/>
            <a:ext cx="32484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Excitations in infinite-layer nickelates </a:t>
            </a:r>
          </a:p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Ni </a:t>
            </a:r>
            <a:r>
              <a:rPr 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-resonance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E1DD5BE-D98B-44E8-90CF-66D8F41E0F89}"/>
              </a:ext>
            </a:extLst>
          </p:cNvPr>
          <p:cNvSpPr/>
          <p:nvPr/>
        </p:nvSpPr>
        <p:spPr>
          <a:xfrm>
            <a:off x="7779102" y="6153724"/>
            <a:ext cx="3959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L. J. P. Ament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., Rev. Mod. Phys.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83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705 (2011)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37492F3-1F5C-4B2C-8890-937B39FC3590}"/>
              </a:ext>
            </a:extLst>
          </p:cNvPr>
          <p:cNvSpPr/>
          <p:nvPr/>
        </p:nvSpPr>
        <p:spPr>
          <a:xfrm>
            <a:off x="7779102" y="6392288"/>
            <a:ext cx="30399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H. Lu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Science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383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213 (2021)</a:t>
            </a:r>
          </a:p>
        </p:txBody>
      </p:sp>
    </p:spTree>
    <p:extLst>
      <p:ext uri="{BB962C8B-B14F-4D97-AF65-F5344CB8AC3E}">
        <p14:creationId xmlns:p14="http://schemas.microsoft.com/office/powerpoint/2010/main" val="249152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3AE4ED-C334-46EF-8271-D7A4EB601C71}"/>
              </a:ext>
            </a:extLst>
          </p:cNvPr>
          <p:cNvGrpSpPr/>
          <p:nvPr/>
        </p:nvGrpSpPr>
        <p:grpSpPr>
          <a:xfrm>
            <a:off x="6096000" y="2294268"/>
            <a:ext cx="5166395" cy="3447684"/>
            <a:chOff x="371475" y="895350"/>
            <a:chExt cx="5557837" cy="370890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CF96B71-9187-48EA-8D6D-BA25D6D6D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699"/>
            <a:stretch/>
          </p:blipFill>
          <p:spPr>
            <a:xfrm>
              <a:off x="452437" y="895350"/>
              <a:ext cx="5476875" cy="31527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F2EC655-1848-4E3B-9467-B000CB974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60"/>
            <a:stretch/>
          </p:blipFill>
          <p:spPr>
            <a:xfrm>
              <a:off x="371475" y="4051806"/>
              <a:ext cx="5476875" cy="552449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F137E0-F8EE-4547-A8A3-62B8FECA59A0}"/>
              </a:ext>
            </a:extLst>
          </p:cNvPr>
          <p:cNvGrpSpPr/>
          <p:nvPr/>
        </p:nvGrpSpPr>
        <p:grpSpPr>
          <a:xfrm>
            <a:off x="929605" y="2096772"/>
            <a:ext cx="4697145" cy="3645180"/>
            <a:chOff x="951648" y="1799060"/>
            <a:chExt cx="4697145" cy="364518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B06401-D417-4FEE-8D26-D80977EE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648" y="1799060"/>
              <a:ext cx="4697145" cy="36451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8C484AE-F724-4F1A-AAFE-B804057F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4862" y="2108321"/>
              <a:ext cx="1502840" cy="947899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6D6264B-4AEC-4E3D-AEBE-167E4A3848DD}"/>
              </a:ext>
            </a:extLst>
          </p:cNvPr>
          <p:cNvSpPr txBox="1"/>
          <p:nvPr/>
        </p:nvSpPr>
        <p:spPr>
          <a:xfrm>
            <a:off x="7133643" y="1373615"/>
            <a:ext cx="3858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2019: superconductivity in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infinite-layer nickelates</a:t>
            </a:r>
            <a:endParaRPr 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1847A9-DE8D-40C4-82A3-3BA42DE19258}"/>
              </a:ext>
            </a:extLst>
          </p:cNvPr>
          <p:cNvSpPr txBox="1"/>
          <p:nvPr/>
        </p:nvSpPr>
        <p:spPr>
          <a:xfrm>
            <a:off x="1637718" y="1373615"/>
            <a:ext cx="3858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2020: room temperature superconductivity in C-S-H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197D07-0B66-462E-8138-AEE7DD7B9A1A}"/>
              </a:ext>
            </a:extLst>
          </p:cNvPr>
          <p:cNvSpPr txBox="1"/>
          <p:nvPr/>
        </p:nvSpPr>
        <p:spPr>
          <a:xfrm>
            <a:off x="1938591" y="6109129"/>
            <a:ext cx="35573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 Snider </a:t>
            </a:r>
            <a:r>
              <a:rPr lang="en-US" sz="1300" b="0" i="1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</a:t>
            </a:r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586</a:t>
            </a:r>
            <a:r>
              <a:rPr lang="en-US" sz="1300" b="1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73 (2020)</a:t>
            </a:r>
            <a:endParaRPr lang="en-US" sz="13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E6211F-78FB-4E7F-A2F7-183C0DBDC759}"/>
              </a:ext>
            </a:extLst>
          </p:cNvPr>
          <p:cNvSpPr txBox="1"/>
          <p:nvPr/>
        </p:nvSpPr>
        <p:spPr>
          <a:xfrm>
            <a:off x="7530209" y="6109129"/>
            <a:ext cx="355733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D. Li </a:t>
            </a:r>
            <a:r>
              <a:rPr lang="en-US" sz="1300" b="0" i="1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</a:t>
            </a:r>
            <a:r>
              <a:rPr lang="en-US" sz="13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572</a:t>
            </a:r>
            <a:r>
              <a:rPr lang="en-US" sz="1300" b="1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624 (2019)</a:t>
            </a:r>
            <a:endParaRPr lang="en-US" sz="13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B7AD69-BB87-40CB-B9CE-AECC7098A507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Recent breakthrough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19455A1-5088-40D4-BF24-D9D59AC74C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9D5DD05-2F17-4AF3-8458-5C0DB053564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RIXS for diffraction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6F90262-3B1F-4598-A30E-616DB2591D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A23C860-673A-4155-93D0-943E253D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88" y="1793696"/>
            <a:ext cx="3524855" cy="231800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9403402-3D0C-4E10-B943-D475354834D4}"/>
              </a:ext>
            </a:extLst>
          </p:cNvPr>
          <p:cNvSpPr/>
          <p:nvPr/>
        </p:nvSpPr>
        <p:spPr>
          <a:xfrm>
            <a:off x="7160865" y="1301253"/>
            <a:ext cx="32484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Excitations in infinite-layer nickelates </a:t>
            </a:r>
          </a:p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Ni </a:t>
            </a:r>
            <a:r>
              <a:rPr 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-resonance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37492F3-1F5C-4B2C-8890-937B39FC3590}"/>
              </a:ext>
            </a:extLst>
          </p:cNvPr>
          <p:cNvSpPr/>
          <p:nvPr/>
        </p:nvSpPr>
        <p:spPr>
          <a:xfrm>
            <a:off x="7779102" y="6392288"/>
            <a:ext cx="30399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H. Lu 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Science 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383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213 (2021)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E1D6BC-B250-43A2-8CAD-DF73992E0B21}"/>
              </a:ext>
            </a:extLst>
          </p:cNvPr>
          <p:cNvGrpSpPr/>
          <p:nvPr/>
        </p:nvGrpSpPr>
        <p:grpSpPr>
          <a:xfrm>
            <a:off x="747951" y="1436067"/>
            <a:ext cx="4119102" cy="4457688"/>
            <a:chOff x="8571671" y="2612715"/>
            <a:chExt cx="2796811" cy="302671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5DDF1A-7CFD-4CCC-8DBB-8EABB9B43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348" b="49989"/>
            <a:stretch/>
          </p:blipFill>
          <p:spPr>
            <a:xfrm>
              <a:off x="8692606" y="2750891"/>
              <a:ext cx="2675876" cy="2631403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68CEBC5-D3EC-461E-B5F7-91D6E57A6FB2}"/>
                </a:ext>
              </a:extLst>
            </p:cNvPr>
            <p:cNvSpPr/>
            <p:nvPr/>
          </p:nvSpPr>
          <p:spPr>
            <a:xfrm>
              <a:off x="8571671" y="2713428"/>
              <a:ext cx="278193" cy="377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1CD2F2CE-5239-4871-B11D-AB12B84525DB}"/>
                </a:ext>
              </a:extLst>
            </p:cNvPr>
            <p:cNvCxnSpPr/>
            <p:nvPr/>
          </p:nvCxnSpPr>
          <p:spPr>
            <a:xfrm flipH="1">
              <a:off x="9671305" y="4438529"/>
              <a:ext cx="139087" cy="1613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15D2939-1787-423B-ADCD-1D27B4CF7A81}"/>
                </a:ext>
              </a:extLst>
            </p:cNvPr>
            <p:cNvSpPr/>
            <p:nvPr/>
          </p:nvSpPr>
          <p:spPr>
            <a:xfrm>
              <a:off x="8655799" y="5125161"/>
              <a:ext cx="278193" cy="514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FAB8A0-48EE-40C9-8BD5-EF71D96FCBCB}"/>
                </a:ext>
              </a:extLst>
            </p:cNvPr>
            <p:cNvSpPr/>
            <p:nvPr/>
          </p:nvSpPr>
          <p:spPr>
            <a:xfrm>
              <a:off x="9313629" y="2612715"/>
              <a:ext cx="1820599" cy="322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Raw RIXS spectrum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F532A06-139A-4402-8B9F-5705F271102A}"/>
                </a:ext>
              </a:extLst>
            </p:cNvPr>
            <p:cNvSpPr/>
            <p:nvPr/>
          </p:nvSpPr>
          <p:spPr>
            <a:xfrm>
              <a:off x="9228032" y="3976437"/>
              <a:ext cx="582360" cy="2716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elastic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9558EF0-84C7-4B01-8539-2DC0428C1EA6}"/>
                </a:ext>
              </a:extLst>
            </p:cNvPr>
            <p:cNvSpPr/>
            <p:nvPr/>
          </p:nvSpPr>
          <p:spPr>
            <a:xfrm>
              <a:off x="9671305" y="4173924"/>
              <a:ext cx="9973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latin typeface="Gill Sans MT" panose="020B0502020104020203" pitchFamily="34" charset="0"/>
                  <a:cs typeface="Segoe UI" panose="020B0502040204020203" pitchFamily="34" charset="0"/>
                </a:rPr>
                <a:t>magnon</a:t>
              </a:r>
              <a:endParaRPr lang="en-US" sz="2000" dirty="0">
                <a:latin typeface="Gill Sans MT" panose="020B05020201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4C87E48-3F52-4421-A858-2C577CA53F9A}"/>
                </a:ext>
              </a:extLst>
            </p:cNvPr>
            <p:cNvSpPr/>
            <p:nvPr/>
          </p:nvSpPr>
          <p:spPr>
            <a:xfrm>
              <a:off x="10223929" y="2968715"/>
              <a:ext cx="342777" cy="322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 err="1">
                  <a:latin typeface="Gill Sans MT" panose="020B0502020104020203" pitchFamily="34" charset="0"/>
                  <a:cs typeface="Segoe UI" panose="020B0502040204020203" pitchFamily="34" charset="0"/>
                </a:rPr>
                <a:t>dd</a:t>
              </a:r>
              <a:endParaRPr lang="en-US" sz="2000" i="1" dirty="0">
                <a:latin typeface="Gill Sans MT" panose="020B05020201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2A9D4180-3224-4238-B03D-B5EAD443C3E1}"/>
              </a:ext>
            </a:extLst>
          </p:cNvPr>
          <p:cNvSpPr/>
          <p:nvPr/>
        </p:nvSpPr>
        <p:spPr>
          <a:xfrm>
            <a:off x="5399743" y="4604193"/>
            <a:ext cx="5349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Compared to REXS: inelastic process are filtered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7139A7-8BB8-4674-93AB-06C1F27A7D88}"/>
              </a:ext>
            </a:extLst>
          </p:cNvPr>
          <p:cNvSpPr txBox="1"/>
          <p:nvPr/>
        </p:nvSpPr>
        <p:spPr>
          <a:xfrm>
            <a:off x="7561193" y="5145723"/>
            <a:ext cx="233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 MT" panose="020B0502020104020203" pitchFamily="34" charset="0"/>
                <a:cs typeface="Segoe UI" panose="020B0502040204020203" pitchFamily="34" charset="0"/>
              </a:rPr>
              <a:t>-- lower background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DF33CB6-C2E0-45A5-B22C-5A7C4FB68FE9}"/>
              </a:ext>
            </a:extLst>
          </p:cNvPr>
          <p:cNvSpPr txBox="1">
            <a:spLocks/>
          </p:cNvSpPr>
          <p:nvPr/>
        </p:nvSpPr>
        <p:spPr>
          <a:xfrm>
            <a:off x="7779102" y="6029510"/>
            <a:ext cx="3715907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PRL </a:t>
            </a:r>
            <a:r>
              <a:rPr lang="en-US" altLang="zh-CN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124</a:t>
            </a:r>
            <a:r>
              <a:rPr lang="en-US" altLang="zh-CN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,187002 (2020)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8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967328" y="2417214"/>
            <a:ext cx="3513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ADRESS, Swiss Light Source, Switzerland</a:t>
            </a:r>
          </a:p>
        </p:txBody>
      </p:sp>
      <p:sp>
        <p:nvSpPr>
          <p:cNvPr id="18" name="矩形 17"/>
          <p:cNvSpPr/>
          <p:nvPr/>
        </p:nvSpPr>
        <p:spPr>
          <a:xfrm>
            <a:off x="6485803" y="1204186"/>
            <a:ext cx="3764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I21, Diamond Light Source,</a:t>
            </a:r>
            <a:r>
              <a:rPr lang="zh-CN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UK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5599" y="3859670"/>
            <a:ext cx="3734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ID32, Eur. Synchrotron Rad. Facility, France</a:t>
            </a:r>
          </a:p>
        </p:txBody>
      </p:sp>
      <p:pic>
        <p:nvPicPr>
          <p:cNvPr id="10" name="图片 9" descr="图片包含 室内, 男人, 人们, 飞机&#10;&#10;描述已自动生成">
            <a:extLst>
              <a:ext uri="{FF2B5EF4-FFF2-40B4-BE49-F238E27FC236}">
                <a16:creationId xmlns:a16="http://schemas.microsoft.com/office/drawing/2014/main" id="{D1BF36B3-3E1F-4799-82AD-0D24256D4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>
          <a:xfrm>
            <a:off x="6628710" y="1546337"/>
            <a:ext cx="3508776" cy="2211433"/>
          </a:xfrm>
          <a:prstGeom prst="rect">
            <a:avLst/>
          </a:prstGeom>
        </p:spPr>
      </p:pic>
      <p:pic>
        <p:nvPicPr>
          <p:cNvPr id="12" name="图片 11" descr="图片包含 室内, 天花板, 建筑, 桌子&#10;&#10;描述已自动生成">
            <a:extLst>
              <a:ext uri="{FF2B5EF4-FFF2-40B4-BE49-F238E27FC236}">
                <a16:creationId xmlns:a16="http://schemas.microsoft.com/office/drawing/2014/main" id="{47BCDA59-4E64-4E40-AD87-5A42E039C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"/>
          <a:stretch/>
        </p:blipFill>
        <p:spPr>
          <a:xfrm>
            <a:off x="6637333" y="4216231"/>
            <a:ext cx="3508776" cy="2196784"/>
          </a:xfrm>
          <a:prstGeom prst="rect">
            <a:avLst/>
          </a:prstGeom>
        </p:spPr>
      </p:pic>
      <p:pic>
        <p:nvPicPr>
          <p:cNvPr id="14" name="图片 13" descr="图片包含 建筑, 路, 站, 卡车&#10;&#10;描述已自动生成">
            <a:extLst>
              <a:ext uri="{FF2B5EF4-FFF2-40B4-BE49-F238E27FC236}">
                <a16:creationId xmlns:a16="http://schemas.microsoft.com/office/drawing/2014/main" id="{33570E57-CF93-40B6-BDD0-38CC9D0EBF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" b="5290"/>
          <a:stretch/>
        </p:blipFill>
        <p:spPr>
          <a:xfrm>
            <a:off x="1886379" y="2768867"/>
            <a:ext cx="3676913" cy="22182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944E3DC-9584-410F-B2DE-FA6D0065EC6E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RIXS beamlines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28D3D45-A95A-4E1E-8FF6-C0984E644C4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6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14664" y="1539917"/>
            <a:ext cx="296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Gill Sans MT" panose="020B0502020104020203" pitchFamily="34" charset="0"/>
                <a:cs typeface="Segoe UI" panose="020B0502040204020203" pitchFamily="34" charset="0"/>
              </a:rPr>
              <a:t>H</a:t>
            </a: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-scan of elastic scattering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254749" y="2063190"/>
            <a:ext cx="5931782" cy="3665830"/>
            <a:chOff x="2962875" y="2648713"/>
            <a:chExt cx="5963562" cy="368547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875" y="2648713"/>
              <a:ext cx="5963562" cy="368547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848574" y="2803321"/>
              <a:ext cx="494852" cy="484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082385" y="2754403"/>
              <a:ext cx="494852" cy="484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46BF822E-3875-45E3-9AF6-4B4D8C978B03}"/>
              </a:ext>
            </a:extLst>
          </p:cNvPr>
          <p:cNvSpPr txBox="1">
            <a:spLocks/>
          </p:cNvSpPr>
          <p:nvPr/>
        </p:nvSpPr>
        <p:spPr>
          <a:xfrm>
            <a:off x="8072056" y="6218134"/>
            <a:ext cx="3715907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5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5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7005E3-9AFC-4BE4-818E-C6BB14F11140}"/>
              </a:ext>
            </a:extLst>
          </p:cNvPr>
          <p:cNvGrpSpPr/>
          <p:nvPr/>
        </p:nvGrpSpPr>
        <p:grpSpPr>
          <a:xfrm>
            <a:off x="610817" y="2204329"/>
            <a:ext cx="2106407" cy="2449342"/>
            <a:chOff x="208883" y="1892288"/>
            <a:chExt cx="2106407" cy="244934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7242EF3-A80A-49D3-85DA-33B2A600528B}"/>
                </a:ext>
              </a:extLst>
            </p:cNvPr>
            <p:cNvGrpSpPr/>
            <p:nvPr/>
          </p:nvGrpSpPr>
          <p:grpSpPr>
            <a:xfrm>
              <a:off x="208883" y="2631427"/>
              <a:ext cx="1926004" cy="1700313"/>
              <a:chOff x="76200" y="1935581"/>
              <a:chExt cx="1926004" cy="1700313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6419003-B73A-440A-8B61-865018C52EAF}"/>
                  </a:ext>
                </a:extLst>
              </p:cNvPr>
              <p:cNvGrpSpPr/>
              <p:nvPr/>
            </p:nvGrpSpPr>
            <p:grpSpPr>
              <a:xfrm>
                <a:off x="76200" y="1935581"/>
                <a:ext cx="1926004" cy="1700313"/>
                <a:chOff x="0" y="2020948"/>
                <a:chExt cx="1926004" cy="1700313"/>
              </a:xfrm>
            </p:grpSpPr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70DB2388-EFD1-4CCD-A37C-4CF5E3C011B3}"/>
                    </a:ext>
                  </a:extLst>
                </p:cNvPr>
                <p:cNvGrpSpPr/>
                <p:nvPr/>
              </p:nvGrpSpPr>
              <p:grpSpPr>
                <a:xfrm>
                  <a:off x="0" y="2020948"/>
                  <a:ext cx="1860088" cy="1700313"/>
                  <a:chOff x="0" y="1992837"/>
                  <a:chExt cx="1860088" cy="1700313"/>
                </a:xfrm>
              </p:grpSpPr>
              <p:grpSp>
                <p:nvGrpSpPr>
                  <p:cNvPr id="24" name="组合 23">
                    <a:extLst>
                      <a:ext uri="{FF2B5EF4-FFF2-40B4-BE49-F238E27FC236}">
                        <a16:creationId xmlns:a16="http://schemas.microsoft.com/office/drawing/2014/main" id="{6B8A7A3D-3679-44AB-8CF6-F1E981609D1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992837"/>
                    <a:ext cx="1860088" cy="1700313"/>
                    <a:chOff x="0" y="1992837"/>
                    <a:chExt cx="1860088" cy="1700313"/>
                  </a:xfrm>
                </p:grpSpPr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3C21ACA5-EC4D-4B68-94B3-55C70DF9E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4322" y="2743198"/>
                      <a:ext cx="600564" cy="18051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7" name="组合 26">
                      <a:extLst>
                        <a:ext uri="{FF2B5EF4-FFF2-40B4-BE49-F238E27FC236}">
                          <a16:creationId xmlns:a16="http://schemas.microsoft.com/office/drawing/2014/main" id="{4D7DA8E2-9394-401F-900B-2A04158219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992837"/>
                      <a:ext cx="1860088" cy="1700313"/>
                      <a:chOff x="0" y="1992837"/>
                      <a:chExt cx="1860088" cy="1700313"/>
                    </a:xfrm>
                  </p:grpSpPr>
                  <p:pic>
                    <p:nvPicPr>
                      <p:cNvPr id="29" name="图片 28">
                        <a:extLst>
                          <a:ext uri="{FF2B5EF4-FFF2-40B4-BE49-F238E27FC236}">
                            <a16:creationId xmlns:a16="http://schemas.microsoft.com/office/drawing/2014/main" id="{DA880309-53D7-4342-85B6-F3522E980C1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12659" t="50966" r="68273" b="18878"/>
                      <a:stretch/>
                    </p:blipFill>
                    <p:spPr>
                      <a:xfrm>
                        <a:off x="0" y="2000143"/>
                        <a:ext cx="1860088" cy="169300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0" name="矩形 29">
                        <a:extLst>
                          <a:ext uri="{FF2B5EF4-FFF2-40B4-BE49-F238E27FC236}">
                            <a16:creationId xmlns:a16="http://schemas.microsoft.com/office/drawing/2014/main" id="{C8032E3F-A98B-441E-B1F8-7C02AE23A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3658" y="2743199"/>
                        <a:ext cx="405101" cy="1805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矩形 30">
                        <a:extLst>
                          <a:ext uri="{FF2B5EF4-FFF2-40B4-BE49-F238E27FC236}">
                            <a16:creationId xmlns:a16="http://schemas.microsoft.com/office/drawing/2014/main" id="{05E01ECA-9812-4D16-BC9A-1F17B587B1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89231" y="1992837"/>
                        <a:ext cx="502112" cy="18430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8" name="矩形 27">
                      <a:extLst>
                        <a:ext uri="{FF2B5EF4-FFF2-40B4-BE49-F238E27FC236}">
                          <a16:creationId xmlns:a16="http://schemas.microsoft.com/office/drawing/2014/main" id="{917E82C3-A7D4-4002-AA5D-9C0A9B4920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423" y="2730049"/>
                      <a:ext cx="576463" cy="2154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0D201D35-C54B-4D71-8B24-E0DABA42ED64}"/>
                      </a:ext>
                    </a:extLst>
                  </p:cNvPr>
                  <p:cNvSpPr/>
                  <p:nvPr/>
                </p:nvSpPr>
                <p:spPr>
                  <a:xfrm>
                    <a:off x="253182" y="3192590"/>
                    <a:ext cx="487047" cy="23641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70ABACEE-5A71-4AAD-A483-C73B5560BB3A}"/>
                    </a:ext>
                  </a:extLst>
                </p:cNvPr>
                <p:cNvCxnSpPr/>
                <p:nvPr/>
              </p:nvCxnSpPr>
              <p:spPr>
                <a:xfrm>
                  <a:off x="864633" y="2022846"/>
                  <a:ext cx="0" cy="376453"/>
                </a:xfrm>
                <a:prstGeom prst="line">
                  <a:avLst/>
                </a:prstGeom>
                <a:ln w="28575">
                  <a:head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DA31A700-D625-44FF-9510-45BA27A26A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737778" y="2878177"/>
                  <a:ext cx="0" cy="376453"/>
                </a:xfrm>
                <a:prstGeom prst="line">
                  <a:avLst/>
                </a:prstGeom>
                <a:ln w="28575">
                  <a:head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F92F6142-86DF-4CFE-A292-8092B2C9C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888" y="2981036"/>
                <a:ext cx="560319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  <a:headEnd type="none" w="lg" len="lg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A358F65-24D6-412E-A37F-1D39E862EA88}"/>
                </a:ext>
              </a:extLst>
            </p:cNvPr>
            <p:cNvSpPr txBox="1"/>
            <p:nvPr/>
          </p:nvSpPr>
          <p:spPr>
            <a:xfrm>
              <a:off x="1888570" y="3695299"/>
              <a:ext cx="426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h</a:t>
              </a:r>
              <a:endParaRPr lang="zh-CN" altLang="en-US" sz="3600" baseline="-25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1EAB167-7A76-4472-AD93-26BD3EFB89A0}"/>
                </a:ext>
              </a:extLst>
            </p:cNvPr>
            <p:cNvSpPr txBox="1"/>
            <p:nvPr/>
          </p:nvSpPr>
          <p:spPr>
            <a:xfrm>
              <a:off x="860156" y="1892288"/>
              <a:ext cx="394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k</a:t>
              </a:r>
              <a:endParaRPr lang="zh-CN" altLang="en-US" sz="36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8F35047-9FA2-4C13-94F2-375E7F5497A6}"/>
                </a:ext>
              </a:extLst>
            </p:cNvPr>
            <p:cNvSpPr/>
            <p:nvPr/>
          </p:nvSpPr>
          <p:spPr>
            <a:xfrm>
              <a:off x="1434730" y="2538619"/>
              <a:ext cx="729779" cy="715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769C8-F401-46D2-94B7-1235F30B7395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Temperature evolution of charge order in Eu-LSCO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F5EA428-A6D8-4BAF-A140-0B2FFD937D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272E7B1-85F0-4578-B5DB-05142E141FCE}"/>
              </a:ext>
            </a:extLst>
          </p:cNvPr>
          <p:cNvSpPr/>
          <p:nvPr/>
        </p:nvSpPr>
        <p:spPr>
          <a:xfrm>
            <a:off x="9504084" y="3366042"/>
            <a:ext cx="1525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Gill Sans MT" panose="020B0502020104020203" pitchFamily="34" charset="0"/>
                <a:cs typeface="Segoe UI" panose="020B0502040204020203" pitchFamily="34" charset="0"/>
              </a:rPr>
              <a:t>T</a:t>
            </a:r>
            <a:r>
              <a:rPr lang="en-US" sz="2000" baseline="-25000" dirty="0">
                <a:latin typeface="Gill Sans MT" panose="020B0502020104020203" pitchFamily="34" charset="0"/>
                <a:cs typeface="Segoe UI" panose="020B0502040204020203" pitchFamily="34" charset="0"/>
              </a:rPr>
              <a:t>LTT</a:t>
            </a:r>
            <a:r>
              <a:rPr lang="en-US" sz="2000" dirty="0">
                <a:latin typeface="Gill Sans MT" panose="020B0502020104020203" pitchFamily="34" charset="0"/>
                <a:cs typeface="Segoe UI" panose="020B0502040204020203" pitchFamily="34" charset="0"/>
              </a:rPr>
              <a:t> = 125 K</a:t>
            </a:r>
          </a:p>
        </p:txBody>
      </p:sp>
    </p:spTree>
    <p:extLst>
      <p:ext uri="{BB962C8B-B14F-4D97-AF65-F5344CB8AC3E}">
        <p14:creationId xmlns:p14="http://schemas.microsoft.com/office/powerpoint/2010/main" val="167281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2315258" y="1427016"/>
            <a:ext cx="3381153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Gill Sans MT" panose="020B0502020104020203" pitchFamily="34" charset="0"/>
                <a:cs typeface="Arial" panose="020B0604020202020204" pitchFamily="34" charset="0"/>
              </a:rPr>
              <a:t>Peak intensity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Gill Sans MT" panose="020B0502020104020203" pitchFamily="34" charset="0"/>
                <a:cs typeface="Arial" panose="020B0604020202020204" pitchFamily="34" charset="0"/>
              </a:rPr>
              <a:t> vs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495591" y="2002300"/>
            <a:ext cx="449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Charge correlations outside LTT:</a:t>
            </a:r>
          </a:p>
          <a:p>
            <a:r>
              <a:rPr lang="en-US" dirty="0">
                <a:latin typeface="Gill Sans MT" panose="020B0502020104020203" pitchFamily="34" charset="0"/>
                <a:cs typeface="Times New Roman" panose="02020603050405020304" pitchFamily="18" charset="0"/>
              </a:rPr>
              <a:t>Spontaneous symmetry breaking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495591" y="4124055"/>
            <a:ext cx="38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REXS-defined onset: probing limit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703849" y="2137273"/>
            <a:ext cx="3992562" cy="3475325"/>
            <a:chOff x="1985007" y="2100661"/>
            <a:chExt cx="4110993" cy="35784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007" y="2100661"/>
              <a:ext cx="4110993" cy="3578413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782886" y="2179294"/>
              <a:ext cx="502573" cy="372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495591" y="4702409"/>
            <a:ext cx="470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  <a:cs typeface="Times New Roman" panose="02020603050405020304" pitchFamily="18" charset="0"/>
              </a:rPr>
              <a:t>RIXS-probing limit between 200~300 K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495591" y="3552069"/>
            <a:ext cx="32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  <a:cs typeface="Times New Roman" panose="02020603050405020304" pitchFamily="18" charset="0"/>
              </a:rPr>
              <a:t>No clear onset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556ACCD-17AF-4281-A2F8-8A02B36C8E1C}"/>
              </a:ext>
            </a:extLst>
          </p:cNvPr>
          <p:cNvSpPr txBox="1">
            <a:spLocks/>
          </p:cNvSpPr>
          <p:nvPr/>
        </p:nvSpPr>
        <p:spPr>
          <a:xfrm>
            <a:off x="7667943" y="5776717"/>
            <a:ext cx="3596774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7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516523-E1DE-4BF5-B62F-7CB05F1817D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No clear onset for charge order detected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C48CA9C-270C-4887-B7E6-C4E94AE5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1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872999" y="1175053"/>
            <a:ext cx="6397255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Peak intensity vs correlation length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40163" y="2044028"/>
            <a:ext cx="4166388" cy="3633758"/>
            <a:chOff x="1840163" y="2044028"/>
            <a:chExt cx="3514640" cy="3065329"/>
          </a:xfrm>
        </p:grpSpPr>
        <p:grpSp>
          <p:nvGrpSpPr>
            <p:cNvPr id="2" name="组合 1"/>
            <p:cNvGrpSpPr/>
            <p:nvPr/>
          </p:nvGrpSpPr>
          <p:grpSpPr>
            <a:xfrm>
              <a:off x="1840163" y="2044028"/>
              <a:ext cx="3514640" cy="3065329"/>
              <a:chOff x="1840163" y="2044028"/>
              <a:chExt cx="3514640" cy="3065329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94"/>
              <a:stretch/>
            </p:blipFill>
            <p:spPr>
              <a:xfrm>
                <a:off x="2417136" y="2044028"/>
                <a:ext cx="2937667" cy="3050016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88" r="58921"/>
              <a:stretch/>
            </p:blipFill>
            <p:spPr>
              <a:xfrm>
                <a:off x="1840163" y="2059341"/>
                <a:ext cx="542261" cy="3050016"/>
              </a:xfrm>
              <a:prstGeom prst="rect">
                <a:avLst/>
              </a:prstGeom>
            </p:spPr>
          </p:pic>
        </p:grpSp>
        <p:sp>
          <p:nvSpPr>
            <p:cNvPr id="21" name="矩形 20"/>
            <p:cNvSpPr/>
            <p:nvPr/>
          </p:nvSpPr>
          <p:spPr>
            <a:xfrm>
              <a:off x="2531733" y="2159443"/>
              <a:ext cx="502573" cy="372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2181" y="2650161"/>
            <a:ext cx="4649917" cy="1169742"/>
            <a:chOff x="8520981" y="4956772"/>
            <a:chExt cx="4649917" cy="1169742"/>
          </a:xfrm>
        </p:grpSpPr>
        <p:sp>
          <p:nvSpPr>
            <p:cNvPr id="24" name="文本框 23"/>
            <p:cNvSpPr txBox="1"/>
            <p:nvPr/>
          </p:nvSpPr>
          <p:spPr>
            <a:xfrm>
              <a:off x="8520981" y="4956772"/>
              <a:ext cx="2307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Scaling behavior: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520981" y="5639347"/>
              <a:ext cx="4649917" cy="487167"/>
              <a:chOff x="8951751" y="5737583"/>
              <a:chExt cx="4649917" cy="487167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1751" y="5744281"/>
                <a:ext cx="755023" cy="480469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9852788" y="5737583"/>
                <a:ext cx="37488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</a:t>
                </a:r>
                <a:r>
                  <a:rPr lang="en-US" altLang="zh-CN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ant </a:t>
                </a:r>
                <a:r>
                  <a:rPr lang="en-US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scattering volume</a:t>
                </a:r>
              </a:p>
            </p:txBody>
          </p:sp>
        </p:grp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F9B7A07B-1A6E-48B5-95F4-AB790F05799D}"/>
              </a:ext>
            </a:extLst>
          </p:cNvPr>
          <p:cNvSpPr txBox="1">
            <a:spLocks/>
          </p:cNvSpPr>
          <p:nvPr/>
        </p:nvSpPr>
        <p:spPr>
          <a:xfrm>
            <a:off x="7593218" y="5852281"/>
            <a:ext cx="3596774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7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F52D274-2D94-45F7-A81F-4B5C84113E4B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                  intensity and correlation length scaling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0BA9E90-803F-489C-9F3D-1FC70C67FF0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2D2CB4A-E767-496D-AC99-206D6C37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49" y="352691"/>
            <a:ext cx="755023" cy="4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8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>
            <a:spLocks/>
          </p:cNvSpPr>
          <p:nvPr/>
        </p:nvSpPr>
        <p:spPr>
          <a:xfrm>
            <a:off x="872999" y="1175053"/>
            <a:ext cx="6397255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Peak intensity vs correlation length</a:t>
            </a:r>
          </a:p>
        </p:txBody>
      </p:sp>
      <p:sp>
        <p:nvSpPr>
          <p:cNvPr id="24" name="矩形 23"/>
          <p:cNvSpPr/>
          <p:nvPr/>
        </p:nvSpPr>
        <p:spPr>
          <a:xfrm>
            <a:off x="2531733" y="2159443"/>
            <a:ext cx="502573" cy="372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692181" y="2663815"/>
            <a:ext cx="4649917" cy="1156088"/>
            <a:chOff x="8520981" y="4970426"/>
            <a:chExt cx="4649917" cy="1156088"/>
          </a:xfrm>
        </p:grpSpPr>
        <p:sp>
          <p:nvSpPr>
            <p:cNvPr id="27" name="文本框 26"/>
            <p:cNvSpPr txBox="1"/>
            <p:nvPr/>
          </p:nvSpPr>
          <p:spPr>
            <a:xfrm>
              <a:off x="9531185" y="4970426"/>
              <a:ext cx="2307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Gill Sans MT" panose="020B0502020104020203" pitchFamily="34" charset="0"/>
                  <a:cs typeface="Times New Roman" panose="02020603050405020304" pitchFamily="18" charset="0"/>
                </a:rPr>
                <a:t>Scaling behavior:</a:t>
              </a: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520981" y="5639347"/>
              <a:ext cx="4649917" cy="487167"/>
              <a:chOff x="8951751" y="5737583"/>
              <a:chExt cx="4649917" cy="487167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1751" y="5744281"/>
                <a:ext cx="755023" cy="480469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9852788" y="5737583"/>
                <a:ext cx="37488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const</a:t>
                </a:r>
                <a:r>
                  <a:rPr lang="en-US" altLang="zh-CN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ant </a:t>
                </a:r>
                <a:r>
                  <a:rPr lang="en-US" sz="2200" dirty="0">
                    <a:latin typeface="Gill Sans MT" panose="020B0502020104020203" pitchFamily="34" charset="0"/>
                    <a:cs typeface="Times New Roman" panose="02020603050405020304" pitchFamily="18" charset="0"/>
                  </a:rPr>
                  <a:t>scattering volume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840162" y="2044028"/>
            <a:ext cx="4560637" cy="3644170"/>
            <a:chOff x="1840163" y="2044028"/>
            <a:chExt cx="3836224" cy="3065329"/>
          </a:xfrm>
        </p:grpSpPr>
        <p:grpSp>
          <p:nvGrpSpPr>
            <p:cNvPr id="2" name="组合 1"/>
            <p:cNvGrpSpPr/>
            <p:nvPr/>
          </p:nvGrpSpPr>
          <p:grpSpPr>
            <a:xfrm>
              <a:off x="1840163" y="2044028"/>
              <a:ext cx="3517425" cy="3065329"/>
              <a:chOff x="1840163" y="2044028"/>
              <a:chExt cx="3517425" cy="3065329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15" r="51"/>
              <a:stretch/>
            </p:blipFill>
            <p:spPr>
              <a:xfrm>
                <a:off x="2417136" y="2044028"/>
                <a:ext cx="2940452" cy="3050016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88" r="58921"/>
              <a:stretch/>
            </p:blipFill>
            <p:spPr>
              <a:xfrm>
                <a:off x="1840163" y="2059341"/>
                <a:ext cx="542261" cy="3050016"/>
              </a:xfrm>
              <a:prstGeom prst="rect">
                <a:avLst/>
              </a:prstGeom>
            </p:spPr>
          </p:pic>
        </p:grpSp>
        <p:sp>
          <p:nvSpPr>
            <p:cNvPr id="21" name="圆角矩形 20"/>
            <p:cNvSpPr/>
            <p:nvPr/>
          </p:nvSpPr>
          <p:spPr>
            <a:xfrm rot="19505103">
              <a:off x="2111452" y="2996690"/>
              <a:ext cx="3564935" cy="59152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2659976" y="2180845"/>
            <a:ext cx="595769" cy="44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85BF72-9890-4DE2-8388-4FD251CA9AA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                  intensity and correlation length scaling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E1EF289C-06BE-45AA-A2B8-74E33AC0D8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412EA7F-FDB5-4644-B6B9-BDE3FF74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49" y="352691"/>
            <a:ext cx="755023" cy="480469"/>
          </a:xfrm>
          <a:prstGeom prst="rect">
            <a:avLst/>
          </a:prstGeom>
        </p:spPr>
      </p:pic>
      <p:sp>
        <p:nvSpPr>
          <p:cNvPr id="32" name="标题 1">
            <a:extLst>
              <a:ext uri="{FF2B5EF4-FFF2-40B4-BE49-F238E27FC236}">
                <a16:creationId xmlns:a16="http://schemas.microsoft.com/office/drawing/2014/main" id="{4F503A04-5622-4D59-A2A6-5869BC4AF144}"/>
              </a:ext>
            </a:extLst>
          </p:cNvPr>
          <p:cNvSpPr txBox="1">
            <a:spLocks/>
          </p:cNvSpPr>
          <p:nvPr/>
        </p:nvSpPr>
        <p:spPr>
          <a:xfrm>
            <a:off x="7593218" y="5852281"/>
            <a:ext cx="3596774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Q. Wang </a:t>
            </a:r>
            <a:r>
              <a:rPr lang="en-US" sz="1700" i="1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al.,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PRL 124,187002 (2020)</a:t>
            </a:r>
            <a:endParaRPr lang="en-US" sz="1700" dirty="0">
              <a:solidFill>
                <a:schemeClr val="bg2">
                  <a:lumMod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9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B0E48-C01D-4432-B8EF-57839E25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31" y="2031832"/>
            <a:ext cx="3654025" cy="42509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D010A7-61B3-40AC-8E74-03A19595854B}"/>
              </a:ext>
            </a:extLst>
          </p:cNvPr>
          <p:cNvSpPr txBox="1"/>
          <p:nvPr/>
        </p:nvSpPr>
        <p:spPr>
          <a:xfrm>
            <a:off x="7995670" y="5975025"/>
            <a:ext cx="3433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baseline="0" dirty="0">
                <a:latin typeface="OpenSans"/>
              </a:rPr>
              <a:t>Lee </a:t>
            </a:r>
            <a:r>
              <a:rPr lang="pt-BR" sz="1400" b="0" i="1" u="none" strike="noStrike" baseline="0" dirty="0">
                <a:latin typeface="OpenSans"/>
              </a:rPr>
              <a:t>et al., </a:t>
            </a:r>
            <a:r>
              <a:rPr lang="pt-BR" sz="1400" b="1" i="0" u="none" strike="noStrike" baseline="0" dirty="0">
                <a:latin typeface="OpenSans"/>
              </a:rPr>
              <a:t>119</a:t>
            </a:r>
            <a:r>
              <a:rPr lang="pt-BR" sz="1400" b="0" i="0" u="none" strike="noStrike" baseline="0" dirty="0">
                <a:latin typeface="OpenSans"/>
              </a:rPr>
              <a:t>, PNAS e2119429119 (2022)</a:t>
            </a:r>
            <a:endParaRPr 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D7AF71-5B63-4E5F-9378-6085AF76474D}"/>
              </a:ext>
            </a:extLst>
          </p:cNvPr>
          <p:cNvSpPr txBox="1"/>
          <p:nvPr/>
        </p:nvSpPr>
        <p:spPr>
          <a:xfrm>
            <a:off x="2565806" y="1347205"/>
            <a:ext cx="7832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6030504020204" pitchFamily="34" charset="0"/>
              </a:rPr>
              <a:t>New REXS results with more carefully background analysis</a:t>
            </a:r>
            <a:endParaRPr 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F134A5-A238-47A4-9CE8-B3DA0AC264F6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Generic scaling behavior of charge order</a:t>
            </a:r>
            <a:endParaRPr 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FF632B-0A3B-4359-B460-5730D93F6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095361D-B954-4BB4-974C-F82299E85942}"/>
              </a:ext>
            </a:extLst>
          </p:cNvPr>
          <p:cNvSpPr txBox="1"/>
          <p:nvPr/>
        </p:nvSpPr>
        <p:spPr>
          <a:xfrm>
            <a:off x="1081088" y="1580111"/>
            <a:ext cx="5988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</a:rPr>
              <a:t>Microscopic 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847B4-0BCD-40B3-BD2A-9E4AE3096C42}"/>
              </a:ext>
            </a:extLst>
          </p:cNvPr>
          <p:cNvSpPr txBox="1"/>
          <p:nvPr/>
        </p:nvSpPr>
        <p:spPr>
          <a:xfrm>
            <a:off x="1081088" y="2209711"/>
            <a:ext cx="6946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Is charge order a spontaneous symmetry breaking?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3365BF-8CE6-4E87-8116-CAE7B74EF3EF}"/>
              </a:ext>
            </a:extLst>
          </p:cNvPr>
          <p:cNvSpPr txBox="1"/>
          <p:nvPr/>
        </p:nvSpPr>
        <p:spPr>
          <a:xfrm>
            <a:off x="1081087" y="2853217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What is the role of the electron-phonon/lattice interaction?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Outstanding questions about cuprate charge order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BC023F-3147-48D0-B730-07756F99448A}"/>
              </a:ext>
            </a:extLst>
          </p:cNvPr>
          <p:cNvSpPr txBox="1"/>
          <p:nvPr/>
        </p:nvSpPr>
        <p:spPr>
          <a:xfrm>
            <a:off x="1081086" y="3496723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Which phonon mode couples most strongly to charge order  </a:t>
            </a:r>
          </a:p>
        </p:txBody>
      </p:sp>
    </p:spTree>
    <p:extLst>
      <p:ext uri="{BB962C8B-B14F-4D97-AF65-F5344CB8AC3E}">
        <p14:creationId xmlns:p14="http://schemas.microsoft.com/office/powerpoint/2010/main" val="1512209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14B57172-D16B-468C-979D-9131EC5FC63B}"/>
              </a:ext>
            </a:extLst>
          </p:cNvPr>
          <p:cNvSpPr/>
          <p:nvPr/>
        </p:nvSpPr>
        <p:spPr>
          <a:xfrm>
            <a:off x="1904152" y="2018711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24EC8E-942B-4585-9216-229B3D32041A}"/>
              </a:ext>
            </a:extLst>
          </p:cNvPr>
          <p:cNvSpPr/>
          <p:nvPr/>
        </p:nvSpPr>
        <p:spPr>
          <a:xfrm>
            <a:off x="3257464" y="2016728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52F00D-35DE-464A-A4C4-AAA425AD2898}"/>
              </a:ext>
            </a:extLst>
          </p:cNvPr>
          <p:cNvSpPr/>
          <p:nvPr/>
        </p:nvSpPr>
        <p:spPr>
          <a:xfrm>
            <a:off x="4610776" y="2018711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AD5D8D-6FE6-48D6-B73E-8EE9DAFBC89E}"/>
              </a:ext>
            </a:extLst>
          </p:cNvPr>
          <p:cNvSpPr/>
          <p:nvPr/>
        </p:nvSpPr>
        <p:spPr>
          <a:xfrm>
            <a:off x="1904152" y="3370502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B21AD2B-8569-4E42-A720-364103901875}"/>
              </a:ext>
            </a:extLst>
          </p:cNvPr>
          <p:cNvSpPr/>
          <p:nvPr/>
        </p:nvSpPr>
        <p:spPr>
          <a:xfrm>
            <a:off x="3257464" y="3368519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8361D29-0006-4AF7-A5B1-92DC342F273E}"/>
              </a:ext>
            </a:extLst>
          </p:cNvPr>
          <p:cNvSpPr/>
          <p:nvPr/>
        </p:nvSpPr>
        <p:spPr>
          <a:xfrm>
            <a:off x="4610776" y="3370502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753799A-F977-4805-A8DD-70E277A25290}"/>
              </a:ext>
            </a:extLst>
          </p:cNvPr>
          <p:cNvCxnSpPr>
            <a:cxnSpLocks/>
          </p:cNvCxnSpPr>
          <p:nvPr/>
        </p:nvCxnSpPr>
        <p:spPr>
          <a:xfrm rot="2700000" flipV="1">
            <a:off x="1940728" y="2981000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D0E7A6A-3C56-4584-ADDE-4D843CFF4D4F}"/>
              </a:ext>
            </a:extLst>
          </p:cNvPr>
          <p:cNvCxnSpPr>
            <a:cxnSpLocks/>
          </p:cNvCxnSpPr>
          <p:nvPr/>
        </p:nvCxnSpPr>
        <p:spPr>
          <a:xfrm rot="2700000" flipV="1">
            <a:off x="3257463" y="4332792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E8B6DC-7214-47B6-89C3-C5CA170A3AEF}"/>
              </a:ext>
            </a:extLst>
          </p:cNvPr>
          <p:cNvCxnSpPr>
            <a:cxnSpLocks/>
          </p:cNvCxnSpPr>
          <p:nvPr/>
        </p:nvCxnSpPr>
        <p:spPr>
          <a:xfrm rot="2700000" flipV="1">
            <a:off x="4617346" y="3009555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B4F209B-8F6C-4A11-A8D8-7CF4749A7423}"/>
              </a:ext>
            </a:extLst>
          </p:cNvPr>
          <p:cNvCxnSpPr>
            <a:cxnSpLocks/>
          </p:cNvCxnSpPr>
          <p:nvPr/>
        </p:nvCxnSpPr>
        <p:spPr>
          <a:xfrm rot="2700000" flipV="1">
            <a:off x="3257462" y="1657393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7C19392-EBF5-446A-8344-F88FC8D3BB11}"/>
              </a:ext>
            </a:extLst>
          </p:cNvPr>
          <p:cNvCxnSpPr>
            <a:cxnSpLocks/>
          </p:cNvCxnSpPr>
          <p:nvPr/>
        </p:nvCxnSpPr>
        <p:spPr>
          <a:xfrm rot="2700000" flipV="1">
            <a:off x="5970659" y="4332792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CCCA20B-A692-442D-B2A7-C8C9BC7E399E}"/>
              </a:ext>
            </a:extLst>
          </p:cNvPr>
          <p:cNvCxnSpPr>
            <a:cxnSpLocks/>
          </p:cNvCxnSpPr>
          <p:nvPr/>
        </p:nvCxnSpPr>
        <p:spPr>
          <a:xfrm rot="2700000" flipV="1">
            <a:off x="5970055" y="1708230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5D972A3-33E2-44E6-9C45-341796333C88}"/>
              </a:ext>
            </a:extLst>
          </p:cNvPr>
          <p:cNvCxnSpPr>
            <a:cxnSpLocks/>
          </p:cNvCxnSpPr>
          <p:nvPr/>
        </p:nvCxnSpPr>
        <p:spPr>
          <a:xfrm rot="13500000" flipV="1">
            <a:off x="4617346" y="4391517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59F5C0A-7B4D-480F-96D4-784B4464F271}"/>
              </a:ext>
            </a:extLst>
          </p:cNvPr>
          <p:cNvCxnSpPr>
            <a:cxnSpLocks/>
          </p:cNvCxnSpPr>
          <p:nvPr/>
        </p:nvCxnSpPr>
        <p:spPr>
          <a:xfrm rot="13500000" flipV="1">
            <a:off x="1940728" y="4385391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2CEC3F-DEAB-48BA-A14A-D999A17A8636}"/>
              </a:ext>
            </a:extLst>
          </p:cNvPr>
          <p:cNvCxnSpPr>
            <a:cxnSpLocks/>
          </p:cNvCxnSpPr>
          <p:nvPr/>
        </p:nvCxnSpPr>
        <p:spPr>
          <a:xfrm rot="13500000" flipV="1">
            <a:off x="1884487" y="1708230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A137D4-F23A-4CC6-8990-09FC8421B18D}"/>
              </a:ext>
            </a:extLst>
          </p:cNvPr>
          <p:cNvCxnSpPr>
            <a:cxnSpLocks/>
          </p:cNvCxnSpPr>
          <p:nvPr/>
        </p:nvCxnSpPr>
        <p:spPr>
          <a:xfrm rot="13500000" flipV="1">
            <a:off x="4596177" y="1715579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D598D00-CC88-4E6C-81FB-287546579C5D}"/>
              </a:ext>
            </a:extLst>
          </p:cNvPr>
          <p:cNvCxnSpPr>
            <a:cxnSpLocks/>
          </p:cNvCxnSpPr>
          <p:nvPr/>
        </p:nvCxnSpPr>
        <p:spPr>
          <a:xfrm rot="13500000" flipV="1">
            <a:off x="5928202" y="3044091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DB921F1-676C-4657-8586-F347FBB45F1B}"/>
              </a:ext>
            </a:extLst>
          </p:cNvPr>
          <p:cNvCxnSpPr>
            <a:cxnSpLocks/>
          </p:cNvCxnSpPr>
          <p:nvPr/>
        </p:nvCxnSpPr>
        <p:spPr>
          <a:xfrm rot="13500000" flipV="1">
            <a:off x="3257463" y="3044092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117702-F675-48DD-84FF-5D2B15C408A2}"/>
              </a:ext>
            </a:extLst>
          </p:cNvPr>
          <p:cNvCxnSpPr>
            <a:cxnSpLocks/>
          </p:cNvCxnSpPr>
          <p:nvPr/>
        </p:nvCxnSpPr>
        <p:spPr>
          <a:xfrm rot="2700000" flipV="1">
            <a:off x="3179305" y="2855576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弧形 49">
            <a:extLst>
              <a:ext uri="{FF2B5EF4-FFF2-40B4-BE49-F238E27FC236}">
                <a16:creationId xmlns:a16="http://schemas.microsoft.com/office/drawing/2014/main" id="{6537C866-D9D0-407F-B1A5-2FFBC9E4CA66}"/>
              </a:ext>
            </a:extLst>
          </p:cNvPr>
          <p:cNvSpPr/>
          <p:nvPr/>
        </p:nvSpPr>
        <p:spPr>
          <a:xfrm rot="13397970">
            <a:off x="2731466" y="1962066"/>
            <a:ext cx="1408320" cy="1404997"/>
          </a:xfrm>
          <a:prstGeom prst="arc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386AE823-56BC-4977-8D9B-3DB3A58AA60F}"/>
              </a:ext>
            </a:extLst>
          </p:cNvPr>
          <p:cNvSpPr txBox="1">
            <a:spLocks/>
          </p:cNvSpPr>
          <p:nvPr/>
        </p:nvSpPr>
        <p:spPr>
          <a:xfrm>
            <a:off x="2320363" y="2292266"/>
            <a:ext cx="37634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Gill Sans MT" panose="020B0502020104020203" pitchFamily="34" charset="0"/>
                <a:cs typeface="Arial" panose="020B0604020202020204" pitchFamily="34" charset="0"/>
              </a:rPr>
              <a:t>t</a:t>
            </a:r>
            <a:endParaRPr lang="en-US" sz="32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FDEE2A68-5DFF-44C7-AC4C-7DFAB4B9FBD2}"/>
              </a:ext>
            </a:extLst>
          </p:cNvPr>
          <p:cNvSpPr txBox="1">
            <a:spLocks/>
          </p:cNvSpPr>
          <p:nvPr/>
        </p:nvSpPr>
        <p:spPr>
          <a:xfrm>
            <a:off x="3507143" y="2629040"/>
            <a:ext cx="37634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Gill Sans MT" panose="020B0502020104020203" pitchFamily="34" charset="0"/>
                <a:cs typeface="Arial" panose="020B0604020202020204" pitchFamily="34" charset="0"/>
              </a:rPr>
              <a:t>U</a:t>
            </a:r>
            <a:endParaRPr lang="en-US" sz="32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64" name="标题 1">
            <a:extLst>
              <a:ext uri="{FF2B5EF4-FFF2-40B4-BE49-F238E27FC236}">
                <a16:creationId xmlns:a16="http://schemas.microsoft.com/office/drawing/2014/main" id="{A572183F-798F-4606-90CD-DEE0118E044B}"/>
              </a:ext>
            </a:extLst>
          </p:cNvPr>
          <p:cNvSpPr txBox="1">
            <a:spLocks/>
          </p:cNvSpPr>
          <p:nvPr/>
        </p:nvSpPr>
        <p:spPr>
          <a:xfrm>
            <a:off x="3099443" y="5110704"/>
            <a:ext cx="1669354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Gill Sans MT" panose="020B0502020104020203" pitchFamily="34" charset="0"/>
                <a:cs typeface="Arial" panose="020B0604020202020204" pitchFamily="34" charset="0"/>
              </a:rPr>
              <a:t>J ~ -2t</a:t>
            </a:r>
            <a:r>
              <a:rPr lang="en-US" sz="2600" baseline="30000" dirty="0">
                <a:latin typeface="Gill Sans MT" panose="020B0502020104020203" pitchFamily="34" charset="0"/>
                <a:cs typeface="Arial" panose="020B0604020202020204" pitchFamily="34" charset="0"/>
              </a:rPr>
              <a:t>2</a:t>
            </a:r>
            <a:r>
              <a:rPr lang="en-US" sz="2600" dirty="0">
                <a:latin typeface="Gill Sans MT" panose="020B0502020104020203" pitchFamily="34" charset="0"/>
                <a:cs typeface="Arial" panose="020B0604020202020204" pitchFamily="34" charset="0"/>
              </a:rPr>
              <a:t>/U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15A9B8D-8235-4EBD-B937-F952835149D1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Spin-charge stripe phase in doped Mott insulators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23D310DB-3080-4701-A4FE-98FD2189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BD85F37-1F11-47BF-AA7F-480CA6DBA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91" r="9796" b="18878"/>
          <a:stretch/>
        </p:blipFill>
        <p:spPr>
          <a:xfrm>
            <a:off x="8155710" y="1705693"/>
            <a:ext cx="2254867" cy="3854255"/>
          </a:xfrm>
          <a:prstGeom prst="rect">
            <a:avLst/>
          </a:prstGeom>
        </p:spPr>
      </p:pic>
      <p:sp>
        <p:nvSpPr>
          <p:cNvPr id="70" name="标题 1">
            <a:extLst>
              <a:ext uri="{FF2B5EF4-FFF2-40B4-BE49-F238E27FC236}">
                <a16:creationId xmlns:a16="http://schemas.microsoft.com/office/drawing/2014/main" id="{E1455B75-447F-4B04-BA16-BC1326FD3652}"/>
              </a:ext>
            </a:extLst>
          </p:cNvPr>
          <p:cNvSpPr txBox="1">
            <a:spLocks/>
          </p:cNvSpPr>
          <p:nvPr/>
        </p:nvSpPr>
        <p:spPr>
          <a:xfrm>
            <a:off x="7839504" y="6029717"/>
            <a:ext cx="3891046" cy="378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Nature 375, 561 (1995)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39CABAF-DE49-40A0-A48D-D5408A1B7099}"/>
              </a:ext>
            </a:extLst>
          </p:cNvPr>
          <p:cNvSpPr txBox="1"/>
          <p:nvPr/>
        </p:nvSpPr>
        <p:spPr>
          <a:xfrm>
            <a:off x="7474994" y="1337288"/>
            <a:ext cx="279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space</a:t>
            </a:r>
          </a:p>
        </p:txBody>
      </p:sp>
    </p:spTree>
    <p:extLst>
      <p:ext uri="{BB962C8B-B14F-4D97-AF65-F5344CB8AC3E}">
        <p14:creationId xmlns:p14="http://schemas.microsoft.com/office/powerpoint/2010/main" val="114837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9C2D12-637D-4CB3-91D4-DAA380AC51AA}"/>
              </a:ext>
            </a:extLst>
          </p:cNvPr>
          <p:cNvSpPr/>
          <p:nvPr/>
        </p:nvSpPr>
        <p:spPr>
          <a:xfrm>
            <a:off x="7713640" y="6009739"/>
            <a:ext cx="42182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X. Zhu </a:t>
            </a:r>
            <a:r>
              <a:rPr lang="en-US" altLang="zh-CN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</a:t>
            </a:r>
            <a:r>
              <a:rPr lang="en-US" altLang="zh-C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PNAS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112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2367 (2015)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07E9A5-F5EE-40C9-8806-C4D940D3B2F6}"/>
              </a:ext>
            </a:extLst>
          </p:cNvPr>
          <p:cNvSpPr/>
          <p:nvPr/>
        </p:nvSpPr>
        <p:spPr>
          <a:xfrm>
            <a:off x="1047365" y="6027318"/>
            <a:ext cx="202247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Weber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PRL 2011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368CCC4-112C-46A0-B37E-A430C5C7A3AA}"/>
              </a:ext>
            </a:extLst>
          </p:cNvPr>
          <p:cNvSpPr txBox="1">
            <a:spLocks/>
          </p:cNvSpPr>
          <p:nvPr/>
        </p:nvSpPr>
        <p:spPr>
          <a:xfrm>
            <a:off x="4471021" y="1317875"/>
            <a:ext cx="4522022" cy="853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CDW due to </a:t>
            </a:r>
            <a:r>
              <a:rPr lang="en-US" sz="2400" b="1" dirty="0">
                <a:latin typeface="Gill Sans MT" panose="020B0502020104020203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-dependent EPC</a:t>
            </a:r>
          </a:p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(Electron-phonon coupling)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493DD8-D7D9-4EA9-B4DE-7A97E6F39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/>
          <a:stretch/>
        </p:blipFill>
        <p:spPr>
          <a:xfrm>
            <a:off x="7521457" y="3416612"/>
            <a:ext cx="3399602" cy="5336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16332F-B5A6-45A7-AA52-D25AD367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457" y="4090840"/>
            <a:ext cx="4320894" cy="5336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956507-EB4D-4077-B24D-3A5A32828D93}"/>
              </a:ext>
            </a:extLst>
          </p:cNvPr>
          <p:cNvSpPr/>
          <p:nvPr/>
        </p:nvSpPr>
        <p:spPr>
          <a:xfrm>
            <a:off x="2726314" y="148327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NbSe</a:t>
            </a:r>
            <a:r>
              <a:rPr lang="en-US" sz="28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8A969D-AAEC-4CDC-8E72-1DA18069EDD5}"/>
              </a:ext>
            </a:extLst>
          </p:cNvPr>
          <p:cNvGrpSpPr/>
          <p:nvPr/>
        </p:nvGrpSpPr>
        <p:grpSpPr>
          <a:xfrm>
            <a:off x="576683" y="2426449"/>
            <a:ext cx="6781489" cy="3170585"/>
            <a:chOff x="587397" y="1967472"/>
            <a:chExt cx="4964890" cy="23212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183B5C-7D9C-4A1E-A314-9C39D869B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9259"/>
            <a:stretch/>
          </p:blipFill>
          <p:spPr>
            <a:xfrm>
              <a:off x="587398" y="1967472"/>
              <a:ext cx="4964889" cy="196227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3982658-673B-4DAC-B665-C361A3C1A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0450"/>
            <a:stretch/>
          </p:blipFill>
          <p:spPr>
            <a:xfrm>
              <a:off x="587397" y="3919401"/>
              <a:ext cx="4964889" cy="369332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48E9A15-20AA-4D47-B68D-0564F78A03FD}"/>
              </a:ext>
            </a:extLst>
          </p:cNvPr>
          <p:cNvSpPr txBox="1"/>
          <p:nvPr/>
        </p:nvSpPr>
        <p:spPr>
          <a:xfrm>
            <a:off x="0" y="339727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Charge order due to electron-phonon coupling </a:t>
            </a:r>
            <a:endParaRPr 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A6B49C9-98C0-4AAC-AB16-19A4FBABD8E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7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EB603A-AF66-4429-B85F-17FF685E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09" y="2694974"/>
            <a:ext cx="3075074" cy="91537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4065640A-882F-41B1-9812-BDE9D1B2392B}"/>
              </a:ext>
            </a:extLst>
          </p:cNvPr>
          <p:cNvGrpSpPr/>
          <p:nvPr/>
        </p:nvGrpSpPr>
        <p:grpSpPr>
          <a:xfrm>
            <a:off x="3482662" y="1568298"/>
            <a:ext cx="4316412" cy="3902063"/>
            <a:chOff x="704850" y="1983581"/>
            <a:chExt cx="4316412" cy="390206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C6052CF-5EEA-4E40-A9FD-DC84DF34E7DD}"/>
                </a:ext>
              </a:extLst>
            </p:cNvPr>
            <p:cNvGrpSpPr/>
            <p:nvPr/>
          </p:nvGrpSpPr>
          <p:grpSpPr>
            <a:xfrm>
              <a:off x="704850" y="1983581"/>
              <a:ext cx="4316412" cy="3902063"/>
              <a:chOff x="704850" y="1983581"/>
              <a:chExt cx="4316412" cy="3902063"/>
            </a:xfrm>
          </p:grpSpPr>
          <p:pic>
            <p:nvPicPr>
              <p:cNvPr id="3074" name="Picture 2" descr="FIG. 1. Temporal evolution of the superconducting critical temperature Tc. Five families of superconductors are highlighted: the simple metals, fullerides, cuprates, iron-based, and highpressure hydrides. The high-pressure hydrides are conventional superconductors as are the simple metals, while the cuprates and iron-based superconductors are unconventional. The pressure at which the measurement has been performed is given in parenthesis (if no value is provided it corresponds to ambient pressure). 1 ml stands for the monolayer case. Room and liquid nitrogen temperatures are indicated for reference.">
                <a:extLst>
                  <a:ext uri="{FF2B5EF4-FFF2-40B4-BE49-F238E27FC236}">
                    <a16:creationId xmlns:a16="http://schemas.microsoft.com/office/drawing/2014/main" id="{59FEBC4A-C6B9-451E-81F9-6F069A221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850" y="1983581"/>
                <a:ext cx="4316412" cy="3825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34F531D-9DFD-4E68-BB9B-07C7403F9F4F}"/>
                  </a:ext>
                </a:extLst>
              </p:cNvPr>
              <p:cNvSpPr/>
              <p:nvPr/>
            </p:nvSpPr>
            <p:spPr>
              <a:xfrm>
                <a:off x="4638675" y="5670200"/>
                <a:ext cx="382587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14882F9-3982-4531-A892-A443226EE5C3}"/>
                </a:ext>
              </a:extLst>
            </p:cNvPr>
            <p:cNvSpPr/>
            <p:nvPr/>
          </p:nvSpPr>
          <p:spPr>
            <a:xfrm>
              <a:off x="4211515" y="5482669"/>
              <a:ext cx="76200" cy="76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E6D2E33-13CD-450F-B39F-7C5C56FBDC94}"/>
                </a:ext>
              </a:extLst>
            </p:cNvPr>
            <p:cNvSpPr txBox="1"/>
            <p:nvPr/>
          </p:nvSpPr>
          <p:spPr>
            <a:xfrm>
              <a:off x="4082065" y="5297091"/>
              <a:ext cx="74790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</a:rPr>
                <a:t>LaSrNiO</a:t>
              </a:r>
              <a:r>
                <a:rPr lang="en-US" sz="80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</a:rPr>
                <a:t>2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38C97BD-46B3-49E4-B6DA-E69E210B25F7}"/>
                </a:ext>
              </a:extLst>
            </p:cNvPr>
            <p:cNvSpPr/>
            <p:nvPr/>
          </p:nvSpPr>
          <p:spPr>
            <a:xfrm>
              <a:off x="1418577" y="2752725"/>
              <a:ext cx="1934223" cy="962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503941-6451-40B3-8DE8-7E99A4E9C56D}"/>
                </a:ext>
              </a:extLst>
            </p:cNvPr>
            <p:cNvSpPr/>
            <p:nvPr/>
          </p:nvSpPr>
          <p:spPr>
            <a:xfrm>
              <a:off x="3114675" y="2828922"/>
              <a:ext cx="821638" cy="3524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065050A-347C-4822-B92D-B8ECEDA73981}"/>
                </a:ext>
              </a:extLst>
            </p:cNvPr>
            <p:cNvGrpSpPr/>
            <p:nvPr/>
          </p:nvGrpSpPr>
          <p:grpSpPr>
            <a:xfrm>
              <a:off x="1418577" y="2774322"/>
              <a:ext cx="2320637" cy="1092828"/>
              <a:chOff x="7102186" y="2819402"/>
              <a:chExt cx="2320637" cy="1092828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D2D557A-514A-471B-80CE-2A7F14ED5391}"/>
                  </a:ext>
                </a:extLst>
              </p:cNvPr>
              <p:cNvGrpSpPr/>
              <p:nvPr/>
            </p:nvGrpSpPr>
            <p:grpSpPr>
              <a:xfrm>
                <a:off x="7102186" y="2819402"/>
                <a:ext cx="2320637" cy="836687"/>
                <a:chOff x="5521036" y="2895602"/>
                <a:chExt cx="2320637" cy="836687"/>
              </a:xfrm>
            </p:grpSpPr>
            <p:pic>
              <p:nvPicPr>
                <p:cNvPr id="17" name="Picture 2" descr="FIG. 1. Temporal evolution of the superconducting critical temperature Tc. Five families of superconductors are highlighted: the simple metals, fullerides, cuprates, iron-based, and highpressure hydrides. The high-pressure hydrides are conventional superconductors as are the simple metals, while the cuprates and iron-based superconductors are unconventional. The pressure at which the measurement has been performed is given in parenthesis (if no value is provided it corresponds to ambient pressure). 1 ml stands for the monolayer case. Room and liquid nitrogen temperatures are indicated for reference.">
                  <a:extLst>
                    <a:ext uri="{FF2B5EF4-FFF2-40B4-BE49-F238E27FC236}">
                      <a16:creationId xmlns:a16="http://schemas.microsoft.com/office/drawing/2014/main" id="{564EEB22-276B-4C3C-AE11-03441FFFAE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10" t="21485" r="30227" b="69054"/>
                <a:stretch/>
              </p:blipFill>
              <p:spPr bwMode="auto">
                <a:xfrm>
                  <a:off x="5521036" y="2895602"/>
                  <a:ext cx="2320637" cy="3619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FIG. 1. Temporal evolution of the superconducting critical temperature Tc. Five families of superconductors are highlighted: the simple metals, fullerides, cuprates, iron-based, and highpressure hydrides. The high-pressure hydrides are conventional superconductors as are the simple metals, while the cuprates and iron-based superconductors are unconventional. The pressure at which the measurement has been performed is given in parenthesis (if no value is provided it corresponds to ambient pressure). 1 ml stands for the monolayer case. Room and liquid nitrogen temperatures are indicated for reference.">
                  <a:extLst>
                    <a:ext uri="{FF2B5EF4-FFF2-40B4-BE49-F238E27FC236}">
                      <a16:creationId xmlns:a16="http://schemas.microsoft.com/office/drawing/2014/main" id="{AB446A3B-4000-4976-A947-DCEBAD766F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010" t="36174" r="58533" b="60488"/>
                <a:stretch/>
              </p:blipFill>
              <p:spPr bwMode="auto">
                <a:xfrm>
                  <a:off x="5521036" y="3604577"/>
                  <a:ext cx="1098839" cy="127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30AD952-307A-474D-A7F0-0C58838EA6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0286" y="3781425"/>
                <a:ext cx="213014" cy="0"/>
              </a:xfrm>
              <a:prstGeom prst="line">
                <a:avLst/>
              </a:prstGeom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69BEDC9-1701-48F9-AEE2-CB7FF06A787C}"/>
                  </a:ext>
                </a:extLst>
              </p:cNvPr>
              <p:cNvSpPr txBox="1"/>
              <p:nvPr/>
            </p:nvSpPr>
            <p:spPr>
              <a:xfrm>
                <a:off x="7301103" y="3650620"/>
                <a:ext cx="96981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33333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Nickelates</a:t>
                </a:r>
              </a:p>
            </p:txBody>
          </p:sp>
        </p:grpSp>
        <p:pic>
          <p:nvPicPr>
            <p:cNvPr id="27" name="Picture 2" descr="FIG. 1. Temporal evolution of the superconducting critical temperature Tc. Five families of superconductors are highlighted: the simple metals, fullerides, cuprates, iron-based, and highpressure hydrides. The high-pressure hydrides are conventional superconductors as are the simple metals, while the cuprates and iron-based superconductors are unconventional. The pressure at which the measurement has been performed is given in parenthesis (if no value is provided it corresponds to ambient pressure). 1 ml stands for the monolayer case. Room and liquid nitrogen temperatures are indicated for reference.">
              <a:extLst>
                <a:ext uri="{FF2B5EF4-FFF2-40B4-BE49-F238E27FC236}">
                  <a16:creationId xmlns:a16="http://schemas.microsoft.com/office/drawing/2014/main" id="{F807DB8A-3F84-4341-8958-4ACFDDD78B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0" t="40449" r="58533" b="54976"/>
            <a:stretch/>
          </p:blipFill>
          <p:spPr bwMode="auto">
            <a:xfrm>
              <a:off x="1418577" y="3297480"/>
              <a:ext cx="1098839" cy="175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B7FDEF31-8562-4984-97CA-AC378A931BC9}"/>
              </a:ext>
            </a:extLst>
          </p:cNvPr>
          <p:cNvSpPr txBox="1"/>
          <p:nvPr/>
        </p:nvSpPr>
        <p:spPr>
          <a:xfrm>
            <a:off x="3399162" y="5926616"/>
            <a:ext cx="49866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Pickard </a:t>
            </a:r>
            <a:r>
              <a:rPr lang="en-US" sz="1300" b="0" i="1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Rev. </a:t>
            </a:r>
            <a:r>
              <a:rPr lang="en-US" sz="1300" b="0" i="0" dirty="0" err="1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Condens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Matter Phys. </a:t>
            </a:r>
            <a:r>
              <a:rPr lang="en-US" sz="1300" b="1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11,</a:t>
            </a:r>
            <a:r>
              <a:rPr lang="en-US" sz="1300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57 (2020)</a:t>
            </a:r>
            <a:endParaRPr lang="en-US" sz="13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3CC5C-E4C1-4511-ADDE-F019AC841023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Cuprates – highest </a:t>
            </a:r>
            <a:r>
              <a:rPr lang="en-US" altLang="zh-CN" sz="2400" i="1" dirty="0">
                <a:latin typeface="Open Sans" panose="020B0606030504020204" pitchFamily="34" charset="0"/>
              </a:rPr>
              <a:t>T</a:t>
            </a:r>
            <a:r>
              <a:rPr lang="en-US" altLang="zh-CN" sz="2400" i="1" baseline="-25000" dirty="0">
                <a:latin typeface="Open Sans" panose="020B0606030504020204" pitchFamily="34" charset="0"/>
              </a:rPr>
              <a:t>c</a:t>
            </a:r>
            <a:r>
              <a:rPr lang="en-US" altLang="zh-CN" sz="2400" dirty="0">
                <a:latin typeface="Open Sans" panose="020B0606030504020204" pitchFamily="34" charset="0"/>
              </a:rPr>
              <a:t> at ambient pressure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EA3EEFE-AD77-4A1C-83C0-C776E68ACE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31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96530-D88A-4A02-86A1-1FFB4158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0" y="2412903"/>
            <a:ext cx="2927798" cy="271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871E17-48AA-4272-9795-1A362E902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3"/>
          <a:stretch/>
        </p:blipFill>
        <p:spPr>
          <a:xfrm>
            <a:off x="4122476" y="1165814"/>
            <a:ext cx="6315075" cy="7202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0BDBFC-7CFC-4576-A02E-242E19B5C4F3}"/>
              </a:ext>
            </a:extLst>
          </p:cNvPr>
          <p:cNvSpPr txBox="1"/>
          <p:nvPr/>
        </p:nvSpPr>
        <p:spPr>
          <a:xfrm>
            <a:off x="-112672" y="1563130"/>
            <a:ext cx="348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Open Sans" panose="020B0606030504020204" pitchFamily="34" charset="0"/>
              </a:rPr>
              <a:t>Inter-band 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e-</a:t>
            </a:r>
            <a:r>
              <a:rPr lang="en-US" b="0" i="1" dirty="0" err="1">
                <a:effectLst/>
                <a:latin typeface="Open Sans" panose="020B0606030504020204" pitchFamily="34" charset="0"/>
              </a:rPr>
              <a:t>ph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</a:t>
            </a:r>
          </a:p>
          <a:p>
            <a:pPr algn="ctr"/>
            <a:r>
              <a:rPr lang="en-US" b="0" i="0" dirty="0">
                <a:effectLst/>
                <a:latin typeface="Open Sans" panose="020B0606030504020204" pitchFamily="34" charset="0"/>
              </a:rPr>
              <a:t>scattering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923F35-C776-4052-8BA3-27FD40638D13}"/>
              </a:ext>
            </a:extLst>
          </p:cNvPr>
          <p:cNvGrpSpPr/>
          <p:nvPr/>
        </p:nvGrpSpPr>
        <p:grpSpPr>
          <a:xfrm>
            <a:off x="3937424" y="2415046"/>
            <a:ext cx="2309905" cy="3088002"/>
            <a:chOff x="3303325" y="2510422"/>
            <a:chExt cx="2309905" cy="308800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62BC8D8-120B-47F4-99F6-2E2E628EA73A}"/>
                </a:ext>
              </a:extLst>
            </p:cNvPr>
            <p:cNvGrpSpPr/>
            <p:nvPr/>
          </p:nvGrpSpPr>
          <p:grpSpPr>
            <a:xfrm>
              <a:off x="3303325" y="2879754"/>
              <a:ext cx="2309905" cy="2718670"/>
              <a:chOff x="3114351" y="2644021"/>
              <a:chExt cx="2309905" cy="271867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15B755-BF9E-4B1F-830C-21BF8A86A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" r="66458" b="59855"/>
              <a:stretch/>
            </p:blipFill>
            <p:spPr>
              <a:xfrm>
                <a:off x="3114351" y="2644021"/>
                <a:ext cx="2309905" cy="2718670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252208E-36E7-4775-A641-AD96B8B2126C}"/>
                  </a:ext>
                </a:extLst>
              </p:cNvPr>
              <p:cNvGrpSpPr/>
              <p:nvPr/>
            </p:nvGrpSpPr>
            <p:grpSpPr>
              <a:xfrm>
                <a:off x="3844861" y="4250971"/>
                <a:ext cx="658425" cy="488271"/>
                <a:chOff x="6008705" y="4233215"/>
                <a:chExt cx="658425" cy="488271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D3E41341-C134-499D-9458-3D3DFCEE4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649" t="41502" r="82790" b="53365"/>
                <a:stretch/>
              </p:blipFill>
              <p:spPr>
                <a:xfrm>
                  <a:off x="6008705" y="4233215"/>
                  <a:ext cx="658425" cy="347663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ABDE3B27-509A-4508-A46F-521BABF0F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0712" t="41599" r="70307" b="55932"/>
                <a:stretch/>
              </p:blipFill>
              <p:spPr>
                <a:xfrm>
                  <a:off x="6028679" y="4554244"/>
                  <a:ext cx="618476" cy="16724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FF4880-54CE-4C37-8C88-8F2529E5B7BF}"/>
                </a:ext>
              </a:extLst>
            </p:cNvPr>
            <p:cNvSpPr txBox="1"/>
            <p:nvPr/>
          </p:nvSpPr>
          <p:spPr>
            <a:xfrm>
              <a:off x="3968705" y="2510422"/>
              <a:ext cx="144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ARPES kink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4F923A-0201-4245-85DF-6AF3045D71F6}"/>
              </a:ext>
            </a:extLst>
          </p:cNvPr>
          <p:cNvGrpSpPr/>
          <p:nvPr/>
        </p:nvGrpSpPr>
        <p:grpSpPr>
          <a:xfrm>
            <a:off x="6586075" y="2403040"/>
            <a:ext cx="1945366" cy="3116709"/>
            <a:chOff x="6159947" y="2098921"/>
            <a:chExt cx="1945366" cy="311670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5F080F0-30B3-4B79-B1C4-20E4CC2A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9947" y="2558989"/>
              <a:ext cx="1945366" cy="265664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0C589B-3D10-4B76-9FC3-4300DDE85B4E}"/>
                </a:ext>
              </a:extLst>
            </p:cNvPr>
            <p:cNvSpPr txBox="1"/>
            <p:nvPr/>
          </p:nvSpPr>
          <p:spPr>
            <a:xfrm>
              <a:off x="6159947" y="2098921"/>
              <a:ext cx="1629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EPC constant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A23E7CA-262F-4D0E-B42F-26A430A6EA49}"/>
              </a:ext>
            </a:extLst>
          </p:cNvPr>
          <p:cNvSpPr txBox="1"/>
          <p:nvPr/>
        </p:nvSpPr>
        <p:spPr>
          <a:xfrm>
            <a:off x="69598" y="6011092"/>
            <a:ext cx="4052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</a:rPr>
              <a:t>Hofmann </a:t>
            </a:r>
            <a:r>
              <a:rPr lang="en-US" sz="1400" i="1" dirty="0">
                <a:latin typeface="Open Sans" panose="020B0606030504020204" pitchFamily="34" charset="0"/>
              </a:rPr>
              <a:t>et al., </a:t>
            </a:r>
            <a:r>
              <a:rPr lang="en-US" sz="1400" dirty="0">
                <a:latin typeface="Open Sans" panose="020B0606030504020204" pitchFamily="34" charset="0"/>
              </a:rPr>
              <a:t>New J. Phys. 11, 125005 (2009)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90DF1C-0126-4C60-A06A-5E584E90FFC1}"/>
              </a:ext>
            </a:extLst>
          </p:cNvPr>
          <p:cNvSpPr txBox="1"/>
          <p:nvPr/>
        </p:nvSpPr>
        <p:spPr>
          <a:xfrm>
            <a:off x="4545036" y="6011091"/>
            <a:ext cx="3404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 err="1">
                <a:latin typeface="Open Sans" panose="020B0606030504020204" pitchFamily="34" charset="0"/>
              </a:rPr>
              <a:t>Lanzara</a:t>
            </a:r>
            <a:r>
              <a:rPr lang="en-US" sz="1400" dirty="0">
                <a:latin typeface="Open Sans" panose="020B0606030504020204" pitchFamily="34" charset="0"/>
              </a:rPr>
              <a:t> </a:t>
            </a:r>
            <a:r>
              <a:rPr lang="en-US" sz="1400" i="1" dirty="0">
                <a:latin typeface="Open Sans" panose="020B0606030504020204" pitchFamily="34" charset="0"/>
              </a:rPr>
              <a:t>et al.,</a:t>
            </a:r>
            <a:r>
              <a:rPr lang="en-US" sz="1400" dirty="0">
                <a:latin typeface="Open Sans" panose="020B0606030504020204" pitchFamily="34" charset="0"/>
              </a:rPr>
              <a:t> Nature, 412, 510 (2001)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CADDA51-C635-4657-82AA-B170ACCAE210}"/>
              </a:ext>
            </a:extLst>
          </p:cNvPr>
          <p:cNvGrpSpPr/>
          <p:nvPr/>
        </p:nvGrpSpPr>
        <p:grpSpPr>
          <a:xfrm>
            <a:off x="8937794" y="2587706"/>
            <a:ext cx="2886075" cy="1834768"/>
            <a:chOff x="8625018" y="2796138"/>
            <a:chExt cx="2886075" cy="183476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38FC83-4129-4579-98C1-4CF8011E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5019" y="4330322"/>
              <a:ext cx="2019308" cy="30058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9B21F16-4B89-4862-A14C-A3484721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018" y="3224364"/>
              <a:ext cx="2886075" cy="3429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48EE22D-EE61-4D78-90BF-5A59F22C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2194"/>
            <a:stretch/>
          </p:blipFill>
          <p:spPr>
            <a:xfrm>
              <a:off x="8692626" y="3680413"/>
              <a:ext cx="1466850" cy="561313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521AE44-A6CA-4008-A9BC-B8CCAAE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2625" y="2796138"/>
              <a:ext cx="1466850" cy="26670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675D363-F21A-40A0-88D2-6C41A9767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3323ECA-45F9-4E22-ABA7-E5CC35792867}"/>
              </a:ext>
            </a:extLst>
          </p:cNvPr>
          <p:cNvSpPr txBox="1"/>
          <p:nvPr/>
        </p:nvSpPr>
        <p:spPr>
          <a:xfrm>
            <a:off x="0" y="304327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ARPES as a probe of </a:t>
            </a:r>
            <a:r>
              <a:rPr lang="en-US" sz="2400" i="1" dirty="0">
                <a:latin typeface="Open Sans" panose="020B0606030504020204" pitchFamily="34" charset="0"/>
              </a:rPr>
              <a:t>e-</a:t>
            </a:r>
            <a:r>
              <a:rPr lang="en-US" sz="2400" i="1" dirty="0" err="1">
                <a:latin typeface="Open Sans" panose="020B0606030504020204" pitchFamily="34" charset="0"/>
              </a:rPr>
              <a:t>ph</a:t>
            </a:r>
            <a:r>
              <a:rPr lang="en-US" sz="2400" dirty="0">
                <a:latin typeface="Open Sans" panose="020B0606030504020204" pitchFamily="34" charset="0"/>
              </a:rPr>
              <a:t> coupling</a:t>
            </a:r>
          </a:p>
        </p:txBody>
      </p:sp>
    </p:spTree>
    <p:extLst>
      <p:ext uri="{BB962C8B-B14F-4D97-AF65-F5344CB8AC3E}">
        <p14:creationId xmlns:p14="http://schemas.microsoft.com/office/powerpoint/2010/main" val="3748986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96530-D88A-4A02-86A1-1FFB4158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0" y="2412903"/>
            <a:ext cx="2927798" cy="271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871E17-48AA-4272-9795-1A362E902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3"/>
          <a:stretch/>
        </p:blipFill>
        <p:spPr>
          <a:xfrm>
            <a:off x="4122476" y="1165814"/>
            <a:ext cx="6315075" cy="72024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0BDBFC-7CFC-4576-A02E-242E19B5C4F3}"/>
              </a:ext>
            </a:extLst>
          </p:cNvPr>
          <p:cNvSpPr txBox="1"/>
          <p:nvPr/>
        </p:nvSpPr>
        <p:spPr>
          <a:xfrm>
            <a:off x="-112672" y="1563130"/>
            <a:ext cx="348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Open Sans" panose="020B0606030504020204" pitchFamily="34" charset="0"/>
              </a:rPr>
              <a:t>Inter-band 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e-</a:t>
            </a:r>
            <a:r>
              <a:rPr lang="en-US" b="0" i="1" dirty="0" err="1">
                <a:effectLst/>
                <a:latin typeface="Open Sans" panose="020B0606030504020204" pitchFamily="34" charset="0"/>
              </a:rPr>
              <a:t>ph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</a:t>
            </a:r>
          </a:p>
          <a:p>
            <a:pPr algn="ctr"/>
            <a:r>
              <a:rPr lang="en-US" b="0" i="0" dirty="0">
                <a:effectLst/>
                <a:latin typeface="Open Sans" panose="020B0606030504020204" pitchFamily="34" charset="0"/>
              </a:rPr>
              <a:t>scattering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923F35-C776-4052-8BA3-27FD40638D13}"/>
              </a:ext>
            </a:extLst>
          </p:cNvPr>
          <p:cNvGrpSpPr/>
          <p:nvPr/>
        </p:nvGrpSpPr>
        <p:grpSpPr>
          <a:xfrm>
            <a:off x="3937424" y="2415046"/>
            <a:ext cx="2309905" cy="3088002"/>
            <a:chOff x="3303325" y="2510422"/>
            <a:chExt cx="2309905" cy="308800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62BC8D8-120B-47F4-99F6-2E2E628EA73A}"/>
                </a:ext>
              </a:extLst>
            </p:cNvPr>
            <p:cNvGrpSpPr/>
            <p:nvPr/>
          </p:nvGrpSpPr>
          <p:grpSpPr>
            <a:xfrm>
              <a:off x="3303325" y="2879754"/>
              <a:ext cx="2309905" cy="2718670"/>
              <a:chOff x="3114351" y="2644021"/>
              <a:chExt cx="2309905" cy="271867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15B755-BF9E-4B1F-830C-21BF8A86A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" r="66458" b="59855"/>
              <a:stretch/>
            </p:blipFill>
            <p:spPr>
              <a:xfrm>
                <a:off x="3114351" y="2644021"/>
                <a:ext cx="2309905" cy="2718670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252208E-36E7-4775-A641-AD96B8B2126C}"/>
                  </a:ext>
                </a:extLst>
              </p:cNvPr>
              <p:cNvGrpSpPr/>
              <p:nvPr/>
            </p:nvGrpSpPr>
            <p:grpSpPr>
              <a:xfrm>
                <a:off x="3844861" y="4250971"/>
                <a:ext cx="658425" cy="488271"/>
                <a:chOff x="6008705" y="4233215"/>
                <a:chExt cx="658425" cy="488271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D3E41341-C134-499D-9458-3D3DFCEE4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649" t="41502" r="82790" b="53365"/>
                <a:stretch/>
              </p:blipFill>
              <p:spPr>
                <a:xfrm>
                  <a:off x="6008705" y="4233215"/>
                  <a:ext cx="658425" cy="347663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ABDE3B27-509A-4508-A46F-521BABF0F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0712" t="41599" r="70307" b="55932"/>
                <a:stretch/>
              </p:blipFill>
              <p:spPr>
                <a:xfrm>
                  <a:off x="6028679" y="4554244"/>
                  <a:ext cx="618476" cy="16724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FF4880-54CE-4C37-8C88-8F2529E5B7BF}"/>
                </a:ext>
              </a:extLst>
            </p:cNvPr>
            <p:cNvSpPr txBox="1"/>
            <p:nvPr/>
          </p:nvSpPr>
          <p:spPr>
            <a:xfrm>
              <a:off x="3968705" y="2510422"/>
              <a:ext cx="144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ARPES kink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4F923A-0201-4245-85DF-6AF3045D71F6}"/>
              </a:ext>
            </a:extLst>
          </p:cNvPr>
          <p:cNvGrpSpPr/>
          <p:nvPr/>
        </p:nvGrpSpPr>
        <p:grpSpPr>
          <a:xfrm>
            <a:off x="6586075" y="2403040"/>
            <a:ext cx="1945366" cy="3116709"/>
            <a:chOff x="6159947" y="2098921"/>
            <a:chExt cx="1945366" cy="311670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5F080F0-30B3-4B79-B1C4-20E4CC2A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9947" y="2558989"/>
              <a:ext cx="1945366" cy="265664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0C589B-3D10-4B76-9FC3-4300DDE85B4E}"/>
                </a:ext>
              </a:extLst>
            </p:cNvPr>
            <p:cNvSpPr txBox="1"/>
            <p:nvPr/>
          </p:nvSpPr>
          <p:spPr>
            <a:xfrm>
              <a:off x="6159947" y="2098921"/>
              <a:ext cx="1629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EPC constant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A23E7CA-262F-4D0E-B42F-26A430A6EA49}"/>
              </a:ext>
            </a:extLst>
          </p:cNvPr>
          <p:cNvSpPr txBox="1"/>
          <p:nvPr/>
        </p:nvSpPr>
        <p:spPr>
          <a:xfrm>
            <a:off x="69598" y="6011092"/>
            <a:ext cx="4052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</a:rPr>
              <a:t>Hofmann </a:t>
            </a:r>
            <a:r>
              <a:rPr lang="en-US" sz="1400" i="1" dirty="0">
                <a:latin typeface="Open Sans" panose="020B0606030504020204" pitchFamily="34" charset="0"/>
              </a:rPr>
              <a:t>et al., </a:t>
            </a:r>
            <a:r>
              <a:rPr lang="en-US" sz="1400" dirty="0">
                <a:latin typeface="Open Sans" panose="020B0606030504020204" pitchFamily="34" charset="0"/>
              </a:rPr>
              <a:t>New J. Phys. 11, 125005 (2009)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90DF1C-0126-4C60-A06A-5E584E90FFC1}"/>
              </a:ext>
            </a:extLst>
          </p:cNvPr>
          <p:cNvSpPr txBox="1"/>
          <p:nvPr/>
        </p:nvSpPr>
        <p:spPr>
          <a:xfrm>
            <a:off x="4545036" y="6011091"/>
            <a:ext cx="3404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 err="1">
                <a:latin typeface="Open Sans" panose="020B0606030504020204" pitchFamily="34" charset="0"/>
              </a:rPr>
              <a:t>Lanzara</a:t>
            </a:r>
            <a:r>
              <a:rPr lang="en-US" sz="1400" dirty="0">
                <a:latin typeface="Open Sans" panose="020B0606030504020204" pitchFamily="34" charset="0"/>
              </a:rPr>
              <a:t> </a:t>
            </a:r>
            <a:r>
              <a:rPr lang="en-US" sz="1400" i="1" dirty="0">
                <a:latin typeface="Open Sans" panose="020B0606030504020204" pitchFamily="34" charset="0"/>
              </a:rPr>
              <a:t>et al.,</a:t>
            </a:r>
            <a:r>
              <a:rPr lang="en-US" sz="1400" dirty="0">
                <a:latin typeface="Open Sans" panose="020B0606030504020204" pitchFamily="34" charset="0"/>
              </a:rPr>
              <a:t> Nature, 412, 510 (2001)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CADDA51-C635-4657-82AA-B170ACCAE210}"/>
              </a:ext>
            </a:extLst>
          </p:cNvPr>
          <p:cNvGrpSpPr/>
          <p:nvPr/>
        </p:nvGrpSpPr>
        <p:grpSpPr>
          <a:xfrm>
            <a:off x="8937794" y="2587706"/>
            <a:ext cx="2886075" cy="1834768"/>
            <a:chOff x="8625018" y="2796138"/>
            <a:chExt cx="2886075" cy="183476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38FC83-4129-4579-98C1-4CF8011E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5019" y="4330322"/>
              <a:ext cx="2019308" cy="30058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9B21F16-4B89-4862-A14C-A3484721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018" y="3224364"/>
              <a:ext cx="2886075" cy="3429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48EE22D-EE61-4D78-90BF-5A59F22C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2194"/>
            <a:stretch/>
          </p:blipFill>
          <p:spPr>
            <a:xfrm>
              <a:off x="8692626" y="3680413"/>
              <a:ext cx="1466850" cy="561313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521AE44-A6CA-4008-A9BC-B8CCAAE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2625" y="2796138"/>
              <a:ext cx="1466850" cy="266700"/>
            </a:xfrm>
            <a:prstGeom prst="rect">
              <a:avLst/>
            </a:prstGeom>
          </p:spPr>
        </p:pic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7769D2C6-7E8A-493C-974A-6264BD293DE4}"/>
              </a:ext>
            </a:extLst>
          </p:cNvPr>
          <p:cNvSpPr txBox="1"/>
          <p:nvPr/>
        </p:nvSpPr>
        <p:spPr>
          <a:xfrm>
            <a:off x="8870187" y="4996529"/>
            <a:ext cx="2283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Which bosonic mode? Phonon? Magnon?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711B97-A03F-425C-9A3E-90CE5379C0C7}"/>
              </a:ext>
            </a:extLst>
          </p:cNvPr>
          <p:cNvSpPr txBox="1"/>
          <p:nvPr/>
        </p:nvSpPr>
        <p:spPr>
          <a:xfrm>
            <a:off x="8887963" y="6093804"/>
            <a:ext cx="293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accent1"/>
                </a:solidFill>
                <a:latin typeface="Open Sans" panose="020B0606030504020204" pitchFamily="34" charset="0"/>
              </a:rPr>
              <a:t>q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-dependence of </a:t>
            </a:r>
            <a:r>
              <a:rPr lang="en-US" sz="1400" i="1" dirty="0">
                <a:solidFill>
                  <a:schemeClr val="accent1"/>
                </a:solidFill>
                <a:latin typeface="Open Sans" panose="020B0606030504020204" pitchFamily="34" charset="0"/>
              </a:rPr>
              <a:t>M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(</a:t>
            </a:r>
            <a:r>
              <a:rPr lang="en-US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k</a:t>
            </a:r>
            <a:r>
              <a:rPr lang="en-US" sz="1400" dirty="0" err="1">
                <a:solidFill>
                  <a:schemeClr val="accent1"/>
                </a:solidFill>
                <a:latin typeface="Open Sans" panose="020B0606030504020204" pitchFamily="34" charset="0"/>
              </a:rPr>
              <a:t>,</a:t>
            </a:r>
            <a:r>
              <a:rPr lang="en-US" sz="1400" b="1" dirty="0" err="1">
                <a:solidFill>
                  <a:schemeClr val="accent1"/>
                </a:solidFill>
                <a:latin typeface="Open Sans" panose="020B0606030504020204" pitchFamily="34" charset="0"/>
              </a:rPr>
              <a:t>q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)?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7C019-9E50-4E8E-A26B-B61F3D323068}"/>
              </a:ext>
            </a:extLst>
          </p:cNvPr>
          <p:cNvSpPr txBox="1"/>
          <p:nvPr/>
        </p:nvSpPr>
        <p:spPr>
          <a:xfrm>
            <a:off x="8870187" y="5636013"/>
            <a:ext cx="2283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Which phonon?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675D363-F21A-40A0-88D2-6C41A976780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3323ECA-45F9-4E22-ABA7-E5CC35792867}"/>
              </a:ext>
            </a:extLst>
          </p:cNvPr>
          <p:cNvSpPr txBox="1"/>
          <p:nvPr/>
        </p:nvSpPr>
        <p:spPr>
          <a:xfrm>
            <a:off x="0" y="304327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ARPES as a probe of </a:t>
            </a:r>
            <a:r>
              <a:rPr lang="en-US" sz="2400" i="1" dirty="0">
                <a:latin typeface="Open Sans" panose="020B0606030504020204" pitchFamily="34" charset="0"/>
              </a:rPr>
              <a:t>e-</a:t>
            </a:r>
            <a:r>
              <a:rPr lang="en-US" sz="2400" i="1" dirty="0" err="1">
                <a:latin typeface="Open Sans" panose="020B0606030504020204" pitchFamily="34" charset="0"/>
              </a:rPr>
              <a:t>ph</a:t>
            </a:r>
            <a:r>
              <a:rPr lang="en-US" sz="2400" dirty="0">
                <a:latin typeface="Open Sans" panose="020B0606030504020204" pitchFamily="34" charset="0"/>
              </a:rPr>
              <a:t> coupling</a:t>
            </a:r>
          </a:p>
        </p:txBody>
      </p:sp>
    </p:spTree>
    <p:extLst>
      <p:ext uri="{BB962C8B-B14F-4D97-AF65-F5344CB8AC3E}">
        <p14:creationId xmlns:p14="http://schemas.microsoft.com/office/powerpoint/2010/main" val="2415213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ADE4DA7-FEF4-4C0F-8E78-BDE249338272}"/>
              </a:ext>
            </a:extLst>
          </p:cNvPr>
          <p:cNvSpPr txBox="1">
            <a:spLocks/>
          </p:cNvSpPr>
          <p:nvPr/>
        </p:nvSpPr>
        <p:spPr>
          <a:xfrm>
            <a:off x="2317196" y="1208836"/>
            <a:ext cx="1571167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LBCO-1/8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4AC668-290F-4D96-8F5C-6646CD8A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5" y="1844476"/>
            <a:ext cx="4134572" cy="3169048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94E0B120-7B9A-4F4C-AD7F-F7178E102C84}"/>
              </a:ext>
            </a:extLst>
          </p:cNvPr>
          <p:cNvSpPr txBox="1">
            <a:spLocks/>
          </p:cNvSpPr>
          <p:nvPr/>
        </p:nvSpPr>
        <p:spPr>
          <a:xfrm>
            <a:off x="1306987" y="5104996"/>
            <a:ext cx="3591584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Reznik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Nature 440, 1170 (2006)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C21D98-6820-42AD-B314-25290D2F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324" y="1934393"/>
            <a:ext cx="3302599" cy="29976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056D8D-583B-46DD-8849-1353C9709128}"/>
              </a:ext>
            </a:extLst>
          </p:cNvPr>
          <p:cNvSpPr/>
          <p:nvPr/>
        </p:nvSpPr>
        <p:spPr>
          <a:xfrm>
            <a:off x="6911014" y="1328729"/>
            <a:ext cx="3373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Underdoped YBa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Cu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O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6.6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04A1A-C810-454D-97FD-6AA0B14061DE}"/>
              </a:ext>
            </a:extLst>
          </p:cNvPr>
          <p:cNvSpPr/>
          <p:nvPr/>
        </p:nvSpPr>
        <p:spPr>
          <a:xfrm>
            <a:off x="6567747" y="5132496"/>
            <a:ext cx="40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Le Tacon</a:t>
            </a:r>
            <a:r>
              <a:rPr lang="fr-FR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Nature Physics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52 (2013).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1322CD-77AC-4F35-BC97-AF063F74F266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Soft phonon in cuprates</a:t>
            </a:r>
            <a:endParaRPr lang="en-US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B6E439C-D7FD-4716-867C-E412120864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ADE4DA7-FEF4-4C0F-8E78-BDE249338272}"/>
              </a:ext>
            </a:extLst>
          </p:cNvPr>
          <p:cNvSpPr txBox="1">
            <a:spLocks/>
          </p:cNvSpPr>
          <p:nvPr/>
        </p:nvSpPr>
        <p:spPr>
          <a:xfrm>
            <a:off x="2317196" y="1208836"/>
            <a:ext cx="1571167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LBCO-1/8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4AC668-290F-4D96-8F5C-6646CD8A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5" y="1844476"/>
            <a:ext cx="4134572" cy="3169048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94E0B120-7B9A-4F4C-AD7F-F7178E102C84}"/>
              </a:ext>
            </a:extLst>
          </p:cNvPr>
          <p:cNvSpPr txBox="1">
            <a:spLocks/>
          </p:cNvSpPr>
          <p:nvPr/>
        </p:nvSpPr>
        <p:spPr>
          <a:xfrm>
            <a:off x="1306987" y="5104996"/>
            <a:ext cx="3591584" cy="362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Reznik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Nature 440, 1170 (2006)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C21D98-6820-42AD-B314-25290D2F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324" y="1934393"/>
            <a:ext cx="3302599" cy="29976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056D8D-583B-46DD-8849-1353C9709128}"/>
              </a:ext>
            </a:extLst>
          </p:cNvPr>
          <p:cNvSpPr/>
          <p:nvPr/>
        </p:nvSpPr>
        <p:spPr>
          <a:xfrm>
            <a:off x="6911014" y="1328729"/>
            <a:ext cx="3373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Underdoped YBa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Cu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lang="en-US" sz="24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O</a:t>
            </a:r>
            <a:r>
              <a:rPr lang="en-US" sz="2400" baseline="-25000" dirty="0">
                <a:latin typeface="Gill Sans MT" panose="020B0502020104020203" pitchFamily="34" charset="0"/>
                <a:ea typeface="+mj-ea"/>
                <a:cs typeface="Arial" panose="020B0604020202020204" pitchFamily="34" charset="0"/>
              </a:rPr>
              <a:t>6.6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504A1A-C810-454D-97FD-6AA0B14061DE}"/>
              </a:ext>
            </a:extLst>
          </p:cNvPr>
          <p:cNvSpPr/>
          <p:nvPr/>
        </p:nvSpPr>
        <p:spPr>
          <a:xfrm>
            <a:off x="6567747" y="5132496"/>
            <a:ext cx="4060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 Le Tacon</a:t>
            </a:r>
            <a:r>
              <a:rPr lang="fr-FR" sz="14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Nature Physics </a:t>
            </a:r>
            <a:r>
              <a:rPr lang="fr-FR" sz="1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52 (2013).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8C1A9F-9166-4D9C-8FD0-29F180B2F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807" y="5861424"/>
            <a:ext cx="2856957" cy="364922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CC644EFE-CAEF-4B38-89BD-7E78161DF45C}"/>
              </a:ext>
            </a:extLst>
          </p:cNvPr>
          <p:cNvSpPr txBox="1">
            <a:spLocks/>
          </p:cNvSpPr>
          <p:nvPr/>
        </p:nvSpPr>
        <p:spPr>
          <a:xfrm>
            <a:off x="88306" y="5642694"/>
            <a:ext cx="3059836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Phonon self-energy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5FEBC15-24A2-42BF-BDF5-541B17BBD2BA}"/>
              </a:ext>
            </a:extLst>
          </p:cNvPr>
          <p:cNvGrpSpPr/>
          <p:nvPr/>
        </p:nvGrpSpPr>
        <p:grpSpPr>
          <a:xfrm>
            <a:off x="6801324" y="5767773"/>
            <a:ext cx="4975208" cy="560563"/>
            <a:chOff x="5566602" y="3851238"/>
            <a:chExt cx="8075462" cy="90987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56DE6B-492F-4FFB-AE35-C8417A29C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0503" b="66078"/>
            <a:stretch/>
          </p:blipFill>
          <p:spPr>
            <a:xfrm>
              <a:off x="5566602" y="3983831"/>
              <a:ext cx="2652240" cy="51696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74A978B-133E-4891-85DC-6E36904EC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239" t="40297"/>
            <a:stretch/>
          </p:blipFill>
          <p:spPr>
            <a:xfrm>
              <a:off x="8218842" y="3851238"/>
              <a:ext cx="5423222" cy="909871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6070365-E0A6-42DD-A5FA-3B50CC470569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Soft phonon in cuprates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96F8C5D-B6CA-4EF3-BCF6-F92EB088726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50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B42E0B9-7DB8-4AEA-84F8-35DEBFE0D83E}"/>
              </a:ext>
            </a:extLst>
          </p:cNvPr>
          <p:cNvSpPr/>
          <p:nvPr/>
        </p:nvSpPr>
        <p:spPr>
          <a:xfrm>
            <a:off x="7902920" y="5914834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Braicovich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PRR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023231 (2020)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0A4F5F-AAB9-4FAF-8B3E-260CF810C2DE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RIXS process to generate phonons</a:t>
            </a:r>
            <a:endParaRPr 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27145F8-12BD-46F0-836E-1B0F360C36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660C0C-E53A-4698-B769-1A4DC7232871}"/>
              </a:ext>
            </a:extLst>
          </p:cNvPr>
          <p:cNvGrpSpPr/>
          <p:nvPr/>
        </p:nvGrpSpPr>
        <p:grpSpPr>
          <a:xfrm>
            <a:off x="883224" y="1630112"/>
            <a:ext cx="4690684" cy="4709728"/>
            <a:chOff x="206834" y="950976"/>
            <a:chExt cx="5367074" cy="538886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E6ABA69-37D2-4410-8D63-BD293BA081C6}"/>
                </a:ext>
              </a:extLst>
            </p:cNvPr>
            <p:cNvGrpSpPr/>
            <p:nvPr/>
          </p:nvGrpSpPr>
          <p:grpSpPr>
            <a:xfrm>
              <a:off x="206834" y="1054422"/>
              <a:ext cx="5367074" cy="5168827"/>
              <a:chOff x="2977159" y="1076092"/>
              <a:chExt cx="5514122" cy="5310443"/>
            </a:xfrm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EDDDFF3D-ABDF-4352-8D4D-96B020064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229" b="53174"/>
              <a:stretch/>
            </p:blipFill>
            <p:spPr>
              <a:xfrm>
                <a:off x="2977159" y="3848091"/>
                <a:ext cx="5251506" cy="2538444"/>
              </a:xfrm>
              <a:prstGeom prst="rect">
                <a:avLst/>
              </a:prstGeom>
            </p:spPr>
          </p:pic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853A2EA4-F053-4147-85D6-04349414245C}"/>
                  </a:ext>
                </a:extLst>
              </p:cNvPr>
              <p:cNvGrpSpPr/>
              <p:nvPr/>
            </p:nvGrpSpPr>
            <p:grpSpPr>
              <a:xfrm>
                <a:off x="3450560" y="1076092"/>
                <a:ext cx="5040721" cy="2617058"/>
                <a:chOff x="3450560" y="1076092"/>
                <a:chExt cx="5040721" cy="2617058"/>
              </a:xfrm>
            </p:grpSpPr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9067F9DB-1658-4F44-8B5C-EEA97C46E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76598"/>
                <a:stretch/>
              </p:blipFill>
              <p:spPr>
                <a:xfrm>
                  <a:off x="3450560" y="1076092"/>
                  <a:ext cx="1047324" cy="2617058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8EDAA820-8CA8-423D-BFBD-0FBFFB9F5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5695"/>
                <a:stretch/>
              </p:blipFill>
              <p:spPr>
                <a:xfrm>
                  <a:off x="6955970" y="1076092"/>
                  <a:ext cx="1535311" cy="2617058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2E4D2E11-00BD-4B2C-B7A9-F0EC5B818C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615" r="43527"/>
                <a:stretch/>
              </p:blipFill>
              <p:spPr>
                <a:xfrm>
                  <a:off x="5159463" y="1076092"/>
                  <a:ext cx="1067736" cy="2617058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34DE0E5-CA3E-4FD9-B339-FA0244D8D4BE}"/>
                </a:ext>
              </a:extLst>
            </p:cNvPr>
            <p:cNvSpPr/>
            <p:nvPr/>
          </p:nvSpPr>
          <p:spPr>
            <a:xfrm>
              <a:off x="2062757" y="950976"/>
              <a:ext cx="1641031" cy="5388864"/>
            </a:xfrm>
            <a:custGeom>
              <a:avLst/>
              <a:gdLst>
                <a:gd name="connsiteX0" fmla="*/ 0 w 1641031"/>
                <a:gd name="connsiteY0" fmla="*/ 0 h 5388864"/>
                <a:gd name="connsiteX1" fmla="*/ 547010 w 1641031"/>
                <a:gd name="connsiteY1" fmla="*/ 0 h 5388864"/>
                <a:gd name="connsiteX2" fmla="*/ 1094021 w 1641031"/>
                <a:gd name="connsiteY2" fmla="*/ 0 h 5388864"/>
                <a:gd name="connsiteX3" fmla="*/ 1641031 w 1641031"/>
                <a:gd name="connsiteY3" fmla="*/ 0 h 5388864"/>
                <a:gd name="connsiteX4" fmla="*/ 1641031 w 1641031"/>
                <a:gd name="connsiteY4" fmla="*/ 781385 h 5388864"/>
                <a:gd name="connsiteX5" fmla="*/ 1641031 w 1641031"/>
                <a:gd name="connsiteY5" fmla="*/ 1347216 h 5388864"/>
                <a:gd name="connsiteX6" fmla="*/ 1641031 w 1641031"/>
                <a:gd name="connsiteY6" fmla="*/ 2128601 h 5388864"/>
                <a:gd name="connsiteX7" fmla="*/ 1641031 w 1641031"/>
                <a:gd name="connsiteY7" fmla="*/ 2640543 h 5388864"/>
                <a:gd name="connsiteX8" fmla="*/ 1641031 w 1641031"/>
                <a:gd name="connsiteY8" fmla="*/ 3421929 h 5388864"/>
                <a:gd name="connsiteX9" fmla="*/ 1641031 w 1641031"/>
                <a:gd name="connsiteY9" fmla="*/ 4041648 h 5388864"/>
                <a:gd name="connsiteX10" fmla="*/ 1641031 w 1641031"/>
                <a:gd name="connsiteY10" fmla="*/ 4661367 h 5388864"/>
                <a:gd name="connsiteX11" fmla="*/ 1641031 w 1641031"/>
                <a:gd name="connsiteY11" fmla="*/ 5388864 h 5388864"/>
                <a:gd name="connsiteX12" fmla="*/ 1143252 w 1641031"/>
                <a:gd name="connsiteY12" fmla="*/ 5388864 h 5388864"/>
                <a:gd name="connsiteX13" fmla="*/ 645472 w 1641031"/>
                <a:gd name="connsiteY13" fmla="*/ 5388864 h 5388864"/>
                <a:gd name="connsiteX14" fmla="*/ 0 w 1641031"/>
                <a:gd name="connsiteY14" fmla="*/ 5388864 h 5388864"/>
                <a:gd name="connsiteX15" fmla="*/ 0 w 1641031"/>
                <a:gd name="connsiteY15" fmla="*/ 4769145 h 5388864"/>
                <a:gd name="connsiteX16" fmla="*/ 0 w 1641031"/>
                <a:gd name="connsiteY16" fmla="*/ 4095537 h 5388864"/>
                <a:gd name="connsiteX17" fmla="*/ 0 w 1641031"/>
                <a:gd name="connsiteY17" fmla="*/ 3368040 h 5388864"/>
                <a:gd name="connsiteX18" fmla="*/ 0 w 1641031"/>
                <a:gd name="connsiteY18" fmla="*/ 2694432 h 5388864"/>
                <a:gd name="connsiteX19" fmla="*/ 0 w 1641031"/>
                <a:gd name="connsiteY19" fmla="*/ 2020824 h 5388864"/>
                <a:gd name="connsiteX20" fmla="*/ 0 w 1641031"/>
                <a:gd name="connsiteY20" fmla="*/ 1401105 h 5388864"/>
                <a:gd name="connsiteX21" fmla="*/ 0 w 1641031"/>
                <a:gd name="connsiteY21" fmla="*/ 619719 h 5388864"/>
                <a:gd name="connsiteX22" fmla="*/ 0 w 1641031"/>
                <a:gd name="connsiteY22" fmla="*/ 0 h 538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1031" h="5388864" extrusionOk="0">
                  <a:moveTo>
                    <a:pt x="0" y="0"/>
                  </a:moveTo>
                  <a:cubicBezTo>
                    <a:pt x="234472" y="-19425"/>
                    <a:pt x="421838" y="9569"/>
                    <a:pt x="547010" y="0"/>
                  </a:cubicBezTo>
                  <a:cubicBezTo>
                    <a:pt x="672182" y="-9569"/>
                    <a:pt x="978317" y="-17057"/>
                    <a:pt x="1094021" y="0"/>
                  </a:cubicBezTo>
                  <a:cubicBezTo>
                    <a:pt x="1209725" y="17057"/>
                    <a:pt x="1371232" y="25530"/>
                    <a:pt x="1641031" y="0"/>
                  </a:cubicBezTo>
                  <a:cubicBezTo>
                    <a:pt x="1615173" y="178534"/>
                    <a:pt x="1650821" y="578589"/>
                    <a:pt x="1641031" y="781385"/>
                  </a:cubicBezTo>
                  <a:cubicBezTo>
                    <a:pt x="1631241" y="984182"/>
                    <a:pt x="1646288" y="1151319"/>
                    <a:pt x="1641031" y="1347216"/>
                  </a:cubicBezTo>
                  <a:cubicBezTo>
                    <a:pt x="1635774" y="1543113"/>
                    <a:pt x="1622427" y="1782841"/>
                    <a:pt x="1641031" y="2128601"/>
                  </a:cubicBezTo>
                  <a:cubicBezTo>
                    <a:pt x="1659635" y="2474362"/>
                    <a:pt x="1665655" y="2495598"/>
                    <a:pt x="1641031" y="2640543"/>
                  </a:cubicBezTo>
                  <a:cubicBezTo>
                    <a:pt x="1616407" y="2785488"/>
                    <a:pt x="1641702" y="3260496"/>
                    <a:pt x="1641031" y="3421929"/>
                  </a:cubicBezTo>
                  <a:cubicBezTo>
                    <a:pt x="1640360" y="3583362"/>
                    <a:pt x="1647992" y="3793672"/>
                    <a:pt x="1641031" y="4041648"/>
                  </a:cubicBezTo>
                  <a:cubicBezTo>
                    <a:pt x="1634070" y="4289624"/>
                    <a:pt x="1621873" y="4447182"/>
                    <a:pt x="1641031" y="4661367"/>
                  </a:cubicBezTo>
                  <a:cubicBezTo>
                    <a:pt x="1660189" y="4875552"/>
                    <a:pt x="1612633" y="5213282"/>
                    <a:pt x="1641031" y="5388864"/>
                  </a:cubicBezTo>
                  <a:cubicBezTo>
                    <a:pt x="1449145" y="5384219"/>
                    <a:pt x="1322716" y="5366716"/>
                    <a:pt x="1143252" y="5388864"/>
                  </a:cubicBezTo>
                  <a:cubicBezTo>
                    <a:pt x="963788" y="5411012"/>
                    <a:pt x="784287" y="5377089"/>
                    <a:pt x="645472" y="5388864"/>
                  </a:cubicBezTo>
                  <a:cubicBezTo>
                    <a:pt x="506657" y="5400639"/>
                    <a:pt x="320806" y="5407081"/>
                    <a:pt x="0" y="5388864"/>
                  </a:cubicBezTo>
                  <a:cubicBezTo>
                    <a:pt x="-27114" y="5156442"/>
                    <a:pt x="-30009" y="4982499"/>
                    <a:pt x="0" y="4769145"/>
                  </a:cubicBezTo>
                  <a:cubicBezTo>
                    <a:pt x="30009" y="4555791"/>
                    <a:pt x="-14204" y="4281606"/>
                    <a:pt x="0" y="4095537"/>
                  </a:cubicBezTo>
                  <a:cubicBezTo>
                    <a:pt x="14204" y="3909468"/>
                    <a:pt x="35235" y="3593437"/>
                    <a:pt x="0" y="3368040"/>
                  </a:cubicBezTo>
                  <a:cubicBezTo>
                    <a:pt x="-35235" y="3142643"/>
                    <a:pt x="-21223" y="2896797"/>
                    <a:pt x="0" y="2694432"/>
                  </a:cubicBezTo>
                  <a:cubicBezTo>
                    <a:pt x="21223" y="2492067"/>
                    <a:pt x="11216" y="2284857"/>
                    <a:pt x="0" y="2020824"/>
                  </a:cubicBezTo>
                  <a:cubicBezTo>
                    <a:pt x="-11216" y="1756791"/>
                    <a:pt x="8596" y="1580628"/>
                    <a:pt x="0" y="1401105"/>
                  </a:cubicBezTo>
                  <a:cubicBezTo>
                    <a:pt x="-8596" y="1221582"/>
                    <a:pt x="24868" y="803420"/>
                    <a:pt x="0" y="619719"/>
                  </a:cubicBezTo>
                  <a:cubicBezTo>
                    <a:pt x="-24868" y="436018"/>
                    <a:pt x="26925" y="263227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0887416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667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59971BA-951D-40EF-A0EA-E9E3D75C6E41}"/>
              </a:ext>
            </a:extLst>
          </p:cNvPr>
          <p:cNvGrpSpPr/>
          <p:nvPr/>
        </p:nvGrpSpPr>
        <p:grpSpPr>
          <a:xfrm>
            <a:off x="5962232" y="2412111"/>
            <a:ext cx="3881377" cy="1457688"/>
            <a:chOff x="6027631" y="2386379"/>
            <a:chExt cx="3881377" cy="1457688"/>
          </a:xfrm>
        </p:grpSpPr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932CA291-1C50-45C8-9923-FD61756EF1BB}"/>
                </a:ext>
              </a:extLst>
            </p:cNvPr>
            <p:cNvSpPr txBox="1">
              <a:spLocks/>
            </p:cNvSpPr>
            <p:nvPr/>
          </p:nvSpPr>
          <p:spPr>
            <a:xfrm>
              <a:off x="6027631" y="2386379"/>
              <a:ext cx="3881377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i</a:t>
              </a:r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)  Electron-phonon coupling</a:t>
              </a:r>
            </a:p>
          </p:txBody>
        </p:sp>
        <p:sp>
          <p:nvSpPr>
            <p:cNvPr id="17" name="标题 1">
              <a:extLst>
                <a:ext uri="{FF2B5EF4-FFF2-40B4-BE49-F238E27FC236}">
                  <a16:creationId xmlns:a16="http://schemas.microsoft.com/office/drawing/2014/main" id="{00AB5F84-3448-45E9-8A69-F4EF85590B2E}"/>
                </a:ext>
              </a:extLst>
            </p:cNvPr>
            <p:cNvSpPr txBox="1">
              <a:spLocks/>
            </p:cNvSpPr>
            <p:nvPr/>
          </p:nvSpPr>
          <p:spPr>
            <a:xfrm>
              <a:off x="6027631" y="3118510"/>
              <a:ext cx="364189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latin typeface="Gill Sans MT" panose="020B0502020104020203" pitchFamily="34" charset="0"/>
                  <a:cs typeface="Arial" panose="020B0604020202020204" pitchFamily="34" charset="0"/>
                </a:rPr>
                <a:t>ii)  Core-hole life-time</a:t>
              </a: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D9A88563-4153-4F5D-8769-BEFF22F20836}"/>
              </a:ext>
            </a:extLst>
          </p:cNvPr>
          <p:cNvSpPr txBox="1">
            <a:spLocks/>
          </p:cNvSpPr>
          <p:nvPr/>
        </p:nvSpPr>
        <p:spPr>
          <a:xfrm>
            <a:off x="5949660" y="1630112"/>
            <a:ext cx="6068166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RIXS phonon intensity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42E0B9-7DB8-4AEA-84F8-35DEBFE0D83E}"/>
              </a:ext>
            </a:extLst>
          </p:cNvPr>
          <p:cNvSpPr/>
          <p:nvPr/>
        </p:nvSpPr>
        <p:spPr>
          <a:xfrm>
            <a:off x="7902920" y="5914834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Braicovich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PRR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023231 (2020)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D2C0AA-986C-49FD-B1DE-B75406AC34DC}"/>
              </a:ext>
            </a:extLst>
          </p:cNvPr>
          <p:cNvGrpSpPr/>
          <p:nvPr/>
        </p:nvGrpSpPr>
        <p:grpSpPr>
          <a:xfrm>
            <a:off x="883224" y="1630112"/>
            <a:ext cx="4690684" cy="4709728"/>
            <a:chOff x="206834" y="950976"/>
            <a:chExt cx="5367074" cy="538886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F0AADB8-4200-48EF-91AF-F4548957A678}"/>
                </a:ext>
              </a:extLst>
            </p:cNvPr>
            <p:cNvGrpSpPr/>
            <p:nvPr/>
          </p:nvGrpSpPr>
          <p:grpSpPr>
            <a:xfrm>
              <a:off x="206834" y="1054422"/>
              <a:ext cx="5367074" cy="5168827"/>
              <a:chOff x="2977159" y="1076092"/>
              <a:chExt cx="5514122" cy="531044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BD41806-3021-4C61-876C-F4A55ECF9D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29" b="53174"/>
              <a:stretch/>
            </p:blipFill>
            <p:spPr>
              <a:xfrm>
                <a:off x="2977159" y="3848091"/>
                <a:ext cx="5251506" cy="2538444"/>
              </a:xfrm>
              <a:prstGeom prst="rect">
                <a:avLst/>
              </a:prstGeom>
            </p:spPr>
          </p:pic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9CC07C4-8F23-44F0-B608-7EBE9B91EB35}"/>
                  </a:ext>
                </a:extLst>
              </p:cNvPr>
              <p:cNvGrpSpPr/>
              <p:nvPr/>
            </p:nvGrpSpPr>
            <p:grpSpPr>
              <a:xfrm>
                <a:off x="3450560" y="1076092"/>
                <a:ext cx="5040721" cy="2617058"/>
                <a:chOff x="3450560" y="1076092"/>
                <a:chExt cx="5040721" cy="2617058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E06D6E59-4B73-4D22-9E22-5CFF9015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6598"/>
                <a:stretch/>
              </p:blipFill>
              <p:spPr>
                <a:xfrm>
                  <a:off x="3450560" y="1076092"/>
                  <a:ext cx="1047324" cy="2617058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6312ED1A-981B-48B8-9167-C7378BD91A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5695"/>
                <a:stretch/>
              </p:blipFill>
              <p:spPr>
                <a:xfrm>
                  <a:off x="6955970" y="1076092"/>
                  <a:ext cx="1535311" cy="2617058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FEFDD2B6-20C0-44F2-BFAA-8B04AC6D84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615" r="43527"/>
                <a:stretch/>
              </p:blipFill>
              <p:spPr>
                <a:xfrm>
                  <a:off x="5159463" y="1076092"/>
                  <a:ext cx="1067736" cy="2617058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8ABFDB-CBFE-4E17-8094-E5091CF24C37}"/>
                </a:ext>
              </a:extLst>
            </p:cNvPr>
            <p:cNvSpPr/>
            <p:nvPr/>
          </p:nvSpPr>
          <p:spPr>
            <a:xfrm>
              <a:off x="2062757" y="950976"/>
              <a:ext cx="1641031" cy="5388864"/>
            </a:xfrm>
            <a:custGeom>
              <a:avLst/>
              <a:gdLst>
                <a:gd name="connsiteX0" fmla="*/ 0 w 1641031"/>
                <a:gd name="connsiteY0" fmla="*/ 0 h 5388864"/>
                <a:gd name="connsiteX1" fmla="*/ 547010 w 1641031"/>
                <a:gd name="connsiteY1" fmla="*/ 0 h 5388864"/>
                <a:gd name="connsiteX2" fmla="*/ 1094021 w 1641031"/>
                <a:gd name="connsiteY2" fmla="*/ 0 h 5388864"/>
                <a:gd name="connsiteX3" fmla="*/ 1641031 w 1641031"/>
                <a:gd name="connsiteY3" fmla="*/ 0 h 5388864"/>
                <a:gd name="connsiteX4" fmla="*/ 1641031 w 1641031"/>
                <a:gd name="connsiteY4" fmla="*/ 781385 h 5388864"/>
                <a:gd name="connsiteX5" fmla="*/ 1641031 w 1641031"/>
                <a:gd name="connsiteY5" fmla="*/ 1347216 h 5388864"/>
                <a:gd name="connsiteX6" fmla="*/ 1641031 w 1641031"/>
                <a:gd name="connsiteY6" fmla="*/ 2128601 h 5388864"/>
                <a:gd name="connsiteX7" fmla="*/ 1641031 w 1641031"/>
                <a:gd name="connsiteY7" fmla="*/ 2640543 h 5388864"/>
                <a:gd name="connsiteX8" fmla="*/ 1641031 w 1641031"/>
                <a:gd name="connsiteY8" fmla="*/ 3421929 h 5388864"/>
                <a:gd name="connsiteX9" fmla="*/ 1641031 w 1641031"/>
                <a:gd name="connsiteY9" fmla="*/ 4041648 h 5388864"/>
                <a:gd name="connsiteX10" fmla="*/ 1641031 w 1641031"/>
                <a:gd name="connsiteY10" fmla="*/ 4661367 h 5388864"/>
                <a:gd name="connsiteX11" fmla="*/ 1641031 w 1641031"/>
                <a:gd name="connsiteY11" fmla="*/ 5388864 h 5388864"/>
                <a:gd name="connsiteX12" fmla="*/ 1143252 w 1641031"/>
                <a:gd name="connsiteY12" fmla="*/ 5388864 h 5388864"/>
                <a:gd name="connsiteX13" fmla="*/ 645472 w 1641031"/>
                <a:gd name="connsiteY13" fmla="*/ 5388864 h 5388864"/>
                <a:gd name="connsiteX14" fmla="*/ 0 w 1641031"/>
                <a:gd name="connsiteY14" fmla="*/ 5388864 h 5388864"/>
                <a:gd name="connsiteX15" fmla="*/ 0 w 1641031"/>
                <a:gd name="connsiteY15" fmla="*/ 4769145 h 5388864"/>
                <a:gd name="connsiteX16" fmla="*/ 0 w 1641031"/>
                <a:gd name="connsiteY16" fmla="*/ 4095537 h 5388864"/>
                <a:gd name="connsiteX17" fmla="*/ 0 w 1641031"/>
                <a:gd name="connsiteY17" fmla="*/ 3368040 h 5388864"/>
                <a:gd name="connsiteX18" fmla="*/ 0 w 1641031"/>
                <a:gd name="connsiteY18" fmla="*/ 2694432 h 5388864"/>
                <a:gd name="connsiteX19" fmla="*/ 0 w 1641031"/>
                <a:gd name="connsiteY19" fmla="*/ 2020824 h 5388864"/>
                <a:gd name="connsiteX20" fmla="*/ 0 w 1641031"/>
                <a:gd name="connsiteY20" fmla="*/ 1401105 h 5388864"/>
                <a:gd name="connsiteX21" fmla="*/ 0 w 1641031"/>
                <a:gd name="connsiteY21" fmla="*/ 619719 h 5388864"/>
                <a:gd name="connsiteX22" fmla="*/ 0 w 1641031"/>
                <a:gd name="connsiteY22" fmla="*/ 0 h 538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1031" h="5388864" extrusionOk="0">
                  <a:moveTo>
                    <a:pt x="0" y="0"/>
                  </a:moveTo>
                  <a:cubicBezTo>
                    <a:pt x="234472" y="-19425"/>
                    <a:pt x="421838" y="9569"/>
                    <a:pt x="547010" y="0"/>
                  </a:cubicBezTo>
                  <a:cubicBezTo>
                    <a:pt x="672182" y="-9569"/>
                    <a:pt x="978317" y="-17057"/>
                    <a:pt x="1094021" y="0"/>
                  </a:cubicBezTo>
                  <a:cubicBezTo>
                    <a:pt x="1209725" y="17057"/>
                    <a:pt x="1371232" y="25530"/>
                    <a:pt x="1641031" y="0"/>
                  </a:cubicBezTo>
                  <a:cubicBezTo>
                    <a:pt x="1615173" y="178534"/>
                    <a:pt x="1650821" y="578589"/>
                    <a:pt x="1641031" y="781385"/>
                  </a:cubicBezTo>
                  <a:cubicBezTo>
                    <a:pt x="1631241" y="984182"/>
                    <a:pt x="1646288" y="1151319"/>
                    <a:pt x="1641031" y="1347216"/>
                  </a:cubicBezTo>
                  <a:cubicBezTo>
                    <a:pt x="1635774" y="1543113"/>
                    <a:pt x="1622427" y="1782841"/>
                    <a:pt x="1641031" y="2128601"/>
                  </a:cubicBezTo>
                  <a:cubicBezTo>
                    <a:pt x="1659635" y="2474362"/>
                    <a:pt x="1665655" y="2495598"/>
                    <a:pt x="1641031" y="2640543"/>
                  </a:cubicBezTo>
                  <a:cubicBezTo>
                    <a:pt x="1616407" y="2785488"/>
                    <a:pt x="1641702" y="3260496"/>
                    <a:pt x="1641031" y="3421929"/>
                  </a:cubicBezTo>
                  <a:cubicBezTo>
                    <a:pt x="1640360" y="3583362"/>
                    <a:pt x="1647992" y="3793672"/>
                    <a:pt x="1641031" y="4041648"/>
                  </a:cubicBezTo>
                  <a:cubicBezTo>
                    <a:pt x="1634070" y="4289624"/>
                    <a:pt x="1621873" y="4447182"/>
                    <a:pt x="1641031" y="4661367"/>
                  </a:cubicBezTo>
                  <a:cubicBezTo>
                    <a:pt x="1660189" y="4875552"/>
                    <a:pt x="1612633" y="5213282"/>
                    <a:pt x="1641031" y="5388864"/>
                  </a:cubicBezTo>
                  <a:cubicBezTo>
                    <a:pt x="1449145" y="5384219"/>
                    <a:pt x="1322716" y="5366716"/>
                    <a:pt x="1143252" y="5388864"/>
                  </a:cubicBezTo>
                  <a:cubicBezTo>
                    <a:pt x="963788" y="5411012"/>
                    <a:pt x="784287" y="5377089"/>
                    <a:pt x="645472" y="5388864"/>
                  </a:cubicBezTo>
                  <a:cubicBezTo>
                    <a:pt x="506657" y="5400639"/>
                    <a:pt x="320806" y="5407081"/>
                    <a:pt x="0" y="5388864"/>
                  </a:cubicBezTo>
                  <a:cubicBezTo>
                    <a:pt x="-27114" y="5156442"/>
                    <a:pt x="-30009" y="4982499"/>
                    <a:pt x="0" y="4769145"/>
                  </a:cubicBezTo>
                  <a:cubicBezTo>
                    <a:pt x="30009" y="4555791"/>
                    <a:pt x="-14204" y="4281606"/>
                    <a:pt x="0" y="4095537"/>
                  </a:cubicBezTo>
                  <a:cubicBezTo>
                    <a:pt x="14204" y="3909468"/>
                    <a:pt x="35235" y="3593437"/>
                    <a:pt x="0" y="3368040"/>
                  </a:cubicBezTo>
                  <a:cubicBezTo>
                    <a:pt x="-35235" y="3142643"/>
                    <a:pt x="-21223" y="2896797"/>
                    <a:pt x="0" y="2694432"/>
                  </a:cubicBezTo>
                  <a:cubicBezTo>
                    <a:pt x="21223" y="2492067"/>
                    <a:pt x="11216" y="2284857"/>
                    <a:pt x="0" y="2020824"/>
                  </a:cubicBezTo>
                  <a:cubicBezTo>
                    <a:pt x="-11216" y="1756791"/>
                    <a:pt x="8596" y="1580628"/>
                    <a:pt x="0" y="1401105"/>
                  </a:cubicBezTo>
                  <a:cubicBezTo>
                    <a:pt x="-8596" y="1221582"/>
                    <a:pt x="24868" y="803420"/>
                    <a:pt x="0" y="619719"/>
                  </a:cubicBezTo>
                  <a:cubicBezTo>
                    <a:pt x="-24868" y="436018"/>
                    <a:pt x="26925" y="263227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0887416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AE60B0B-0023-4617-8BF9-6421E99D3B80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RIXS process to generate phonons</a:t>
            </a:r>
            <a:endParaRPr lang="en-US" sz="2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83215F1-7DC6-43E1-A150-BC9E5785B0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6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5AE60B0B-0023-4617-8BF9-6421E99D3B80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Anomalous cuprate phonons probed by RIXS</a:t>
            </a:r>
            <a:endParaRPr lang="en-US" sz="24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83215F1-7DC6-43E1-A150-BC9E5785B0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8E66C35-848F-4E52-BE26-759EF003F273}"/>
              </a:ext>
            </a:extLst>
          </p:cNvPr>
          <p:cNvGrpSpPr/>
          <p:nvPr/>
        </p:nvGrpSpPr>
        <p:grpSpPr>
          <a:xfrm>
            <a:off x="451103" y="1327942"/>
            <a:ext cx="2971461" cy="3269722"/>
            <a:chOff x="451103" y="1605249"/>
            <a:chExt cx="2971461" cy="32697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9C6AD9A-4978-4838-9E56-841319477FED}"/>
                </a:ext>
              </a:extLst>
            </p:cNvPr>
            <p:cNvGrpSpPr/>
            <p:nvPr/>
          </p:nvGrpSpPr>
          <p:grpSpPr>
            <a:xfrm>
              <a:off x="451103" y="2021746"/>
              <a:ext cx="2971461" cy="2853225"/>
              <a:chOff x="451103" y="2021746"/>
              <a:chExt cx="2971461" cy="285322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8FC6507-6578-4171-AFBB-C271236D23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591" b="51687"/>
              <a:stretch/>
            </p:blipFill>
            <p:spPr>
              <a:xfrm>
                <a:off x="451103" y="2021746"/>
                <a:ext cx="2971461" cy="2853225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CEC2E2-10B7-45BB-BBD7-5530F900000E}"/>
                  </a:ext>
                </a:extLst>
              </p:cNvPr>
              <p:cNvSpPr/>
              <p:nvPr/>
            </p:nvSpPr>
            <p:spPr>
              <a:xfrm>
                <a:off x="458541" y="2021747"/>
                <a:ext cx="287128" cy="1426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标题 1">
              <a:extLst>
                <a:ext uri="{FF2B5EF4-FFF2-40B4-BE49-F238E27FC236}">
                  <a16:creationId xmlns:a16="http://schemas.microsoft.com/office/drawing/2014/main" id="{48CEA6C5-7426-4CB6-A168-1DBB3BD1D9AC}"/>
                </a:ext>
              </a:extLst>
            </p:cNvPr>
            <p:cNvSpPr txBox="1">
              <a:spLocks/>
            </p:cNvSpPr>
            <p:nvPr/>
          </p:nvSpPr>
          <p:spPr>
            <a:xfrm>
              <a:off x="1629299" y="1605249"/>
              <a:ext cx="979677" cy="3777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Bi2212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F71A686A-B928-49A5-9C5F-43D0C4F2A112}"/>
              </a:ext>
            </a:extLst>
          </p:cNvPr>
          <p:cNvSpPr/>
          <p:nvPr/>
        </p:nvSpPr>
        <p:spPr>
          <a:xfrm>
            <a:off x="208421" y="5024253"/>
            <a:ext cx="3821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 S. Lee, K.-J. Zhou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Nat. Phys. 17, 53 (2021)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65C641-267F-4A03-B019-AE86012CB679}"/>
              </a:ext>
            </a:extLst>
          </p:cNvPr>
          <p:cNvGrpSpPr/>
          <p:nvPr/>
        </p:nvGrpSpPr>
        <p:grpSpPr>
          <a:xfrm>
            <a:off x="4265725" y="1327942"/>
            <a:ext cx="3339358" cy="3386059"/>
            <a:chOff x="4265725" y="1605249"/>
            <a:chExt cx="3339358" cy="338605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88D7FA44-D5F5-4F53-A743-2BAFF1E6D6DA}"/>
                </a:ext>
              </a:extLst>
            </p:cNvPr>
            <p:cNvGrpSpPr/>
            <p:nvPr/>
          </p:nvGrpSpPr>
          <p:grpSpPr>
            <a:xfrm>
              <a:off x="4265725" y="1812021"/>
              <a:ext cx="3339358" cy="3179287"/>
              <a:chOff x="4265725" y="1812021"/>
              <a:chExt cx="3339358" cy="3179287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F8C75AC7-A412-49C5-B3B4-4EF997C1E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805"/>
              <a:stretch/>
            </p:blipFill>
            <p:spPr>
              <a:xfrm>
                <a:off x="4265725" y="1812021"/>
                <a:ext cx="3339358" cy="3179287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91B3C70-C5D8-4760-9F25-CDFC4DA791E9}"/>
                  </a:ext>
                </a:extLst>
              </p:cNvPr>
              <p:cNvSpPr/>
              <p:nvPr/>
            </p:nvSpPr>
            <p:spPr>
              <a:xfrm>
                <a:off x="4351754" y="1983029"/>
                <a:ext cx="287128" cy="3986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DC121A72-D32C-446E-9E28-C12FF5EC4D5D}"/>
                </a:ext>
              </a:extLst>
            </p:cNvPr>
            <p:cNvSpPr txBox="1">
              <a:spLocks/>
            </p:cNvSpPr>
            <p:nvPr/>
          </p:nvSpPr>
          <p:spPr>
            <a:xfrm>
              <a:off x="5639193" y="1605249"/>
              <a:ext cx="979677" cy="3777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Gill Sans MT" panose="020B0502020104020203" pitchFamily="34" charset="0"/>
                  <a:cs typeface="Arial" panose="020B0604020202020204" pitchFamily="34" charset="0"/>
                </a:rPr>
                <a:t>Bi2201</a:t>
              </a:r>
              <a:endParaRPr lang="en-US" sz="2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7DD9F45E-B716-4454-A7D0-0FB22E064F0F}"/>
              </a:ext>
            </a:extLst>
          </p:cNvPr>
          <p:cNvSpPr/>
          <p:nvPr/>
        </p:nvSpPr>
        <p:spPr>
          <a:xfrm>
            <a:off x="4823439" y="5024254"/>
            <a:ext cx="2632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Li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PNAS 117, 16219 (2020)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BE64197-C3FA-4CDC-ABE3-E19197685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321" y="1744440"/>
            <a:ext cx="3533539" cy="290876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id="{55405F25-0604-4727-91D7-1ED465B62A97}"/>
              </a:ext>
            </a:extLst>
          </p:cNvPr>
          <p:cNvSpPr txBox="1">
            <a:spLocks/>
          </p:cNvSpPr>
          <p:nvPr/>
        </p:nvSpPr>
        <p:spPr>
          <a:xfrm>
            <a:off x="9801531" y="1327942"/>
            <a:ext cx="979677" cy="377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Gill Sans MT" panose="020B0502020104020203" pitchFamily="34" charset="0"/>
                <a:cs typeface="Arial" panose="020B0604020202020204" pitchFamily="34" charset="0"/>
              </a:rPr>
              <a:t>LSCO</a:t>
            </a:r>
            <a:endParaRPr lang="en-US" sz="24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6601C90-F6D6-4F50-88D7-8A05A8E1C247}"/>
              </a:ext>
            </a:extLst>
          </p:cNvPr>
          <p:cNvSpPr/>
          <p:nvPr/>
        </p:nvSpPr>
        <p:spPr>
          <a:xfrm>
            <a:off x="8841292" y="5024253"/>
            <a:ext cx="2900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Q. Lin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PRL124, 207005 (2020)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4C27D68-8AA4-4D67-ACD5-6C52D9BEE497}"/>
              </a:ext>
            </a:extLst>
          </p:cNvPr>
          <p:cNvSpPr txBox="1"/>
          <p:nvPr/>
        </p:nvSpPr>
        <p:spPr>
          <a:xfrm>
            <a:off x="2169010" y="5818778"/>
            <a:ext cx="8899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Open Sans" panose="020B0606030504020204" pitchFamily="34" charset="0"/>
              </a:rPr>
              <a:t>Cuprate phonon studies enabled by the ultrahigh resolution at I21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3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CE610F2-AA91-44EF-9A82-019D6D73D2C1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I21: ultrahigh resolution RIXS beamline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D57979-A55C-4DAA-999D-239BFA01CB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2E4C152-E78C-4F01-A308-86A77A465277}"/>
              </a:ext>
            </a:extLst>
          </p:cNvPr>
          <p:cNvGrpSpPr/>
          <p:nvPr/>
        </p:nvGrpSpPr>
        <p:grpSpPr>
          <a:xfrm>
            <a:off x="283228" y="1639266"/>
            <a:ext cx="5812772" cy="3307699"/>
            <a:chOff x="283227" y="1639266"/>
            <a:chExt cx="5812772" cy="3307699"/>
          </a:xfrm>
        </p:grpSpPr>
        <p:pic>
          <p:nvPicPr>
            <p:cNvPr id="9" name="图片 8" descr="人站在建筑的摆设布局&#10;&#10;中度可信度描述已自动生成">
              <a:extLst>
                <a:ext uri="{FF2B5EF4-FFF2-40B4-BE49-F238E27FC236}">
                  <a16:creationId xmlns:a16="http://schemas.microsoft.com/office/drawing/2014/main" id="{68B74575-F208-456D-84CD-86D040433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3" r="3237"/>
            <a:stretch/>
          </p:blipFill>
          <p:spPr>
            <a:xfrm>
              <a:off x="283227" y="1639266"/>
              <a:ext cx="5812772" cy="29075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8231930-13EE-406B-ACB1-4D300463131C}"/>
                </a:ext>
              </a:extLst>
            </p:cNvPr>
            <p:cNvSpPr/>
            <p:nvPr/>
          </p:nvSpPr>
          <p:spPr>
            <a:xfrm>
              <a:off x="283227" y="4546855"/>
              <a:ext cx="3385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I21, Diamond Light Source,</a:t>
              </a:r>
              <a:r>
                <a:rPr lang="zh-CN" alt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UK</a:t>
              </a:r>
              <a:endParaRPr lang="en-US" sz="2000" dirty="0">
                <a:latin typeface="Gill Sans MT" panose="020B05020201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4" name="图片 13" descr="图片包含 草, 户外, 山, 田地&#10;&#10;描述已自动生成">
            <a:extLst>
              <a:ext uri="{FF2B5EF4-FFF2-40B4-BE49-F238E27FC236}">
                <a16:creationId xmlns:a16="http://schemas.microsoft.com/office/drawing/2014/main" id="{585DC9D7-AFCB-40D5-AED4-96C67D44D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2863"/>
          <a:stretch/>
        </p:blipFill>
        <p:spPr>
          <a:xfrm>
            <a:off x="5988318" y="3667409"/>
            <a:ext cx="5979565" cy="2912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6970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127E0F-F353-433B-B372-5CBBC378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" y="2194299"/>
            <a:ext cx="3220185" cy="27555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27412D-4233-43F1-9E3D-D937DC89D8F6}"/>
              </a:ext>
            </a:extLst>
          </p:cNvPr>
          <p:cNvSpPr/>
          <p:nvPr/>
        </p:nvSpPr>
        <p:spPr>
          <a:xfrm>
            <a:off x="613611" y="2405712"/>
            <a:ext cx="300789" cy="26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BA3F91-E593-4A7C-94F4-C10826874BA1}"/>
              </a:ext>
            </a:extLst>
          </p:cNvPr>
          <p:cNvSpPr/>
          <p:nvPr/>
        </p:nvSpPr>
        <p:spPr>
          <a:xfrm>
            <a:off x="3479618" y="1790544"/>
            <a:ext cx="298298" cy="42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42E0CF9-F4B9-4E7D-8D80-788E0EC4D266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0918B0-2299-43C7-9AB1-6DC9A3D6A941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Low-energy excitation mode at ~ 60 meV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6838A1-5CF9-4B39-9584-E0F1A6B910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CDA180-80A6-470A-86B2-99A6FDA993C2}"/>
              </a:ext>
            </a:extLst>
          </p:cNvPr>
          <p:cNvSpPr txBox="1"/>
          <p:nvPr/>
        </p:nvSpPr>
        <p:spPr>
          <a:xfrm>
            <a:off x="613611" y="1328879"/>
            <a:ext cx="2492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Cu </a:t>
            </a:r>
            <a:r>
              <a:rPr lang="en-US" sz="2400" i="1" dirty="0">
                <a:latin typeface="Open Sans" panose="020B0606030504020204" pitchFamily="34" charset="0"/>
              </a:rPr>
              <a:t>L</a:t>
            </a:r>
            <a:r>
              <a:rPr lang="en-US" sz="2400" dirty="0">
                <a:latin typeface="Open Sans" panose="020B0606030504020204" pitchFamily="34" charset="0"/>
              </a:rPr>
              <a:t>-edge</a:t>
            </a:r>
          </a:p>
        </p:txBody>
      </p:sp>
    </p:spTree>
    <p:extLst>
      <p:ext uri="{BB962C8B-B14F-4D97-AF65-F5344CB8AC3E}">
        <p14:creationId xmlns:p14="http://schemas.microsoft.com/office/powerpoint/2010/main" val="2362861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E12411-426C-4466-B71E-D50CB03C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82"/>
          <a:stretch/>
        </p:blipFill>
        <p:spPr>
          <a:xfrm>
            <a:off x="3324738" y="1779628"/>
            <a:ext cx="5130295" cy="3770419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B25CF73-66C8-424F-805F-733A865E0CC4}"/>
              </a:ext>
            </a:extLst>
          </p:cNvPr>
          <p:cNvGrpSpPr/>
          <p:nvPr/>
        </p:nvGrpSpPr>
        <p:grpSpPr>
          <a:xfrm>
            <a:off x="9051097" y="2668125"/>
            <a:ext cx="2624121" cy="2117395"/>
            <a:chOff x="9202295" y="1396481"/>
            <a:chExt cx="2624121" cy="211739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6C7EDA0-D054-4030-9B67-B0C3E065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2295" y="1934967"/>
              <a:ext cx="2468270" cy="1578909"/>
            </a:xfrm>
            <a:prstGeom prst="rect">
              <a:avLst/>
            </a:prstGeom>
          </p:spPr>
        </p:pic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7089700-58E3-4573-9D9D-BA301B9531F5}"/>
                </a:ext>
              </a:extLst>
            </p:cNvPr>
            <p:cNvSpPr/>
            <p:nvPr/>
          </p:nvSpPr>
          <p:spPr>
            <a:xfrm>
              <a:off x="9599660" y="2298989"/>
              <a:ext cx="164432" cy="1644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F129824-6F43-4421-A83A-46D88B1D9CAA}"/>
                </a:ext>
              </a:extLst>
            </p:cNvPr>
            <p:cNvSpPr/>
            <p:nvPr/>
          </p:nvSpPr>
          <p:spPr>
            <a:xfrm>
              <a:off x="9592540" y="2945652"/>
              <a:ext cx="164432" cy="1644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7EF59B6E-9846-41B4-8F6B-76AC189A746A}"/>
                </a:ext>
              </a:extLst>
            </p:cNvPr>
            <p:cNvSpPr txBox="1">
              <a:spLocks/>
            </p:cNvSpPr>
            <p:nvPr/>
          </p:nvSpPr>
          <p:spPr>
            <a:xfrm>
              <a:off x="11206104" y="1711403"/>
              <a:ext cx="620312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C8C100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Cu</a:t>
              </a:r>
              <a:endParaRPr lang="en-US" sz="2000" dirty="0">
                <a:solidFill>
                  <a:srgbClr val="C8C100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DE16DFB4-4319-4507-B91A-AB9617763F66}"/>
                </a:ext>
              </a:extLst>
            </p:cNvPr>
            <p:cNvSpPr txBox="1">
              <a:spLocks/>
            </p:cNvSpPr>
            <p:nvPr/>
          </p:nvSpPr>
          <p:spPr>
            <a:xfrm>
              <a:off x="10739934" y="1396481"/>
              <a:ext cx="620312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rgbClr val="2E3BAC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O</a:t>
              </a:r>
              <a:endParaRPr lang="en-US" sz="2000" dirty="0">
                <a:solidFill>
                  <a:srgbClr val="2E3BAC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标题 1">
            <a:extLst>
              <a:ext uri="{FF2B5EF4-FFF2-40B4-BE49-F238E27FC236}">
                <a16:creationId xmlns:a16="http://schemas.microsoft.com/office/drawing/2014/main" id="{9D805A32-DAC0-417D-BD29-382E3FA7228F}"/>
              </a:ext>
            </a:extLst>
          </p:cNvPr>
          <p:cNvSpPr txBox="1">
            <a:spLocks/>
          </p:cNvSpPr>
          <p:nvPr/>
        </p:nvSpPr>
        <p:spPr>
          <a:xfrm>
            <a:off x="8727354" y="1986334"/>
            <a:ext cx="3250788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Gill Sans MT" panose="020B0502020104020203" pitchFamily="34" charset="0"/>
                <a:cs typeface="Arial" panose="020B0604020202020204" pitchFamily="34" charset="0"/>
              </a:rPr>
              <a:t>BS phonon eigenvector </a:t>
            </a:r>
          </a:p>
          <a:p>
            <a:pPr algn="ctr"/>
            <a:r>
              <a:rPr lang="en-US" altLang="zh-CN" sz="2000" dirty="0">
                <a:latin typeface="Gill Sans MT" panose="020B0502020104020203" pitchFamily="34" charset="0"/>
                <a:cs typeface="Arial" panose="020B0604020202020204" pitchFamily="34" charset="0"/>
              </a:rPr>
              <a:t>at Q = (0.25,0)</a:t>
            </a:r>
            <a:endParaRPr lang="en-US" sz="20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127E0F-F353-433B-B372-5CBBC378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3" y="2194299"/>
            <a:ext cx="3220185" cy="27555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A27412D-4233-43F1-9E3D-D937DC89D8F6}"/>
              </a:ext>
            </a:extLst>
          </p:cNvPr>
          <p:cNvSpPr/>
          <p:nvPr/>
        </p:nvSpPr>
        <p:spPr>
          <a:xfrm>
            <a:off x="613611" y="2405712"/>
            <a:ext cx="300789" cy="26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BA3F91-E593-4A7C-94F4-C10826874BA1}"/>
              </a:ext>
            </a:extLst>
          </p:cNvPr>
          <p:cNvSpPr/>
          <p:nvPr/>
        </p:nvSpPr>
        <p:spPr>
          <a:xfrm>
            <a:off x="3479618" y="1790544"/>
            <a:ext cx="298298" cy="42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A779040-1F89-4DE6-A9FF-15BD6E5561B4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336555-09E6-42E0-8751-A13594B9672B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Assignment: bond stretching (BS) phonon mode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21C34B-CF13-479A-B58A-03C228C8CC7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1BCB28F-9A3C-4F15-B484-B632C2AB8AE6}"/>
              </a:ext>
            </a:extLst>
          </p:cNvPr>
          <p:cNvSpPr txBox="1"/>
          <p:nvPr/>
        </p:nvSpPr>
        <p:spPr>
          <a:xfrm>
            <a:off x="613611" y="1328879"/>
            <a:ext cx="2492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Cu </a:t>
            </a:r>
            <a:r>
              <a:rPr lang="en-US" sz="2400" i="1" dirty="0">
                <a:latin typeface="Open Sans" panose="020B0606030504020204" pitchFamily="34" charset="0"/>
              </a:rPr>
              <a:t>L</a:t>
            </a:r>
            <a:r>
              <a:rPr lang="en-US" sz="2400" dirty="0">
                <a:latin typeface="Open Sans" panose="020B0606030504020204" pitchFamily="34" charset="0"/>
              </a:rPr>
              <a:t>-edge</a:t>
            </a:r>
          </a:p>
        </p:txBody>
      </p:sp>
    </p:spTree>
    <p:extLst>
      <p:ext uri="{BB962C8B-B14F-4D97-AF65-F5344CB8AC3E}">
        <p14:creationId xmlns:p14="http://schemas.microsoft.com/office/powerpoint/2010/main" val="419784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78CB27-323F-4D1F-A2A6-C62B261BF95C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Ubiquitous charge order in hole-doped cuprates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ED168D-603E-4E34-806C-DB3214011FD3}"/>
              </a:ext>
            </a:extLst>
          </p:cNvPr>
          <p:cNvGrpSpPr/>
          <p:nvPr/>
        </p:nvGrpSpPr>
        <p:grpSpPr>
          <a:xfrm>
            <a:off x="5988787" y="1389286"/>
            <a:ext cx="5671841" cy="4949300"/>
            <a:chOff x="5882444" y="1156691"/>
            <a:chExt cx="5671841" cy="4949300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E2700F7-9A10-4DC8-8F84-C442AD97AFF9}"/>
                </a:ext>
              </a:extLst>
            </p:cNvPr>
            <p:cNvGrpSpPr/>
            <p:nvPr/>
          </p:nvGrpSpPr>
          <p:grpSpPr>
            <a:xfrm>
              <a:off x="5882444" y="1156691"/>
              <a:ext cx="5537354" cy="4448235"/>
              <a:chOff x="5882444" y="1156691"/>
              <a:chExt cx="5537354" cy="4448235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3FFE0307-E195-4A01-B084-C95598C97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82444" y="1777038"/>
                <a:ext cx="5458285" cy="3827888"/>
              </a:xfrm>
              <a:prstGeom prst="rect">
                <a:avLst/>
              </a:prstGeom>
            </p:spPr>
          </p:pic>
          <p:sp>
            <p:nvSpPr>
              <p:cNvPr id="31" name="标题 1">
                <a:extLst>
                  <a:ext uri="{FF2B5EF4-FFF2-40B4-BE49-F238E27FC236}">
                    <a16:creationId xmlns:a16="http://schemas.microsoft.com/office/drawing/2014/main" id="{6BA5D394-00F8-4A62-8A2D-DDBD3455F6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6914" y="1156691"/>
                <a:ext cx="5142884" cy="58759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2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Charge order in all hole-doped cuprates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24314C-3CC7-4A91-9720-22144F9A2658}"/>
                </a:ext>
              </a:extLst>
            </p:cNvPr>
            <p:cNvSpPr/>
            <p:nvPr/>
          </p:nvSpPr>
          <p:spPr>
            <a:xfrm>
              <a:off x="6049573" y="5798214"/>
              <a:ext cx="55047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R.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Comin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 &amp; A.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Damascelli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,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Annu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. Rev. 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Condens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0"/>
                </a:rPr>
                <a:t>. Matter Phys 7, 369 (2016)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EE60718-82DF-4707-9ED0-22944B68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8" y="2097184"/>
            <a:ext cx="4018460" cy="3628318"/>
          </a:xfrm>
          <a:prstGeom prst="rect">
            <a:avLst/>
          </a:prstGeom>
        </p:spPr>
      </p:pic>
      <p:sp>
        <p:nvSpPr>
          <p:cNvPr id="33" name="标题 1">
            <a:extLst>
              <a:ext uri="{FF2B5EF4-FFF2-40B4-BE49-F238E27FC236}">
                <a16:creationId xmlns:a16="http://schemas.microsoft.com/office/drawing/2014/main" id="{AE1D81AF-7ACF-482C-9792-604F77FADF3A}"/>
              </a:ext>
            </a:extLst>
          </p:cNvPr>
          <p:cNvSpPr txBox="1">
            <a:spLocks/>
          </p:cNvSpPr>
          <p:nvPr/>
        </p:nvSpPr>
        <p:spPr>
          <a:xfrm>
            <a:off x="1281769" y="1422036"/>
            <a:ext cx="3216537" cy="587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Gill Sans MT" panose="020B0502020104020203" pitchFamily="34" charset="0"/>
                <a:cs typeface="Arial" panose="020B0604020202020204" pitchFamily="34" charset="0"/>
              </a:rPr>
              <a:t>General phase diagram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EE4F3F-3A2E-471B-9914-6A694EBB17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12" name="图片 11" descr="图表, 表面图&#10;&#10;描述已自动生成">
            <a:extLst>
              <a:ext uri="{FF2B5EF4-FFF2-40B4-BE49-F238E27FC236}">
                <a16:creationId xmlns:a16="http://schemas.microsoft.com/office/drawing/2014/main" id="{9ACACABE-8A00-43E3-B1E0-BEEE4FC6FC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70" y="2453699"/>
            <a:ext cx="1588150" cy="11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2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06FAFE-56D9-44E3-BB40-0CC6943E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2042545"/>
            <a:ext cx="631153" cy="21816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5BA3F91-E593-4A7C-94F4-C10826874BA1}"/>
              </a:ext>
            </a:extLst>
          </p:cNvPr>
          <p:cNvSpPr/>
          <p:nvPr/>
        </p:nvSpPr>
        <p:spPr>
          <a:xfrm>
            <a:off x="3479618" y="1790544"/>
            <a:ext cx="298298" cy="42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977C53-73B5-47F3-AA1E-92AE7AB47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93"/>
          <a:stretch/>
        </p:blipFill>
        <p:spPr>
          <a:xfrm>
            <a:off x="1070810" y="1539672"/>
            <a:ext cx="7023323" cy="3852213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7747606-B13F-47DD-A692-D8EE708E1ED1}"/>
              </a:ext>
            </a:extLst>
          </p:cNvPr>
          <p:cNvCxnSpPr/>
          <p:nvPr/>
        </p:nvCxnSpPr>
        <p:spPr>
          <a:xfrm>
            <a:off x="1952978" y="2042545"/>
            <a:ext cx="0" cy="3958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30F564B-F394-4CC2-8A29-BD8362240B7F}"/>
              </a:ext>
            </a:extLst>
          </p:cNvPr>
          <p:cNvCxnSpPr/>
          <p:nvPr/>
        </p:nvCxnSpPr>
        <p:spPr>
          <a:xfrm>
            <a:off x="2229556" y="2042545"/>
            <a:ext cx="0" cy="3958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55378DE-19B2-4A78-B06A-EE22921C7F19}"/>
              </a:ext>
            </a:extLst>
          </p:cNvPr>
          <p:cNvSpPr/>
          <p:nvPr/>
        </p:nvSpPr>
        <p:spPr>
          <a:xfrm>
            <a:off x="5576711" y="1648179"/>
            <a:ext cx="2427111" cy="162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AECC95-1B0B-454C-A734-38F8EA91D4CD}"/>
              </a:ext>
            </a:extLst>
          </p:cNvPr>
          <p:cNvSpPr/>
          <p:nvPr/>
        </p:nvSpPr>
        <p:spPr>
          <a:xfrm>
            <a:off x="5576710" y="3273779"/>
            <a:ext cx="2427111" cy="1625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95244C7-6EEB-47D7-B498-060CFC5DEB5C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B049F1-4436-476A-9BC4-6CBDE59EFBDF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Phonon lifetime shortening near </a:t>
            </a:r>
            <a:r>
              <a:rPr lang="en-US" sz="2400" b="1" dirty="0">
                <a:latin typeface="Open Sans" panose="020B0606030504020204" pitchFamily="34" charset="0"/>
              </a:rPr>
              <a:t>Q</a:t>
            </a:r>
            <a:r>
              <a:rPr lang="en-US" sz="2400" baseline="-25000" dirty="0">
                <a:latin typeface="Open Sans" panose="020B0606030504020204" pitchFamily="34" charset="0"/>
              </a:rPr>
              <a:t>CDW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D552AA-CEFC-4756-A914-A8E154B301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20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CC167787-0646-4632-87E5-81075CE5EA1E}"/>
              </a:ext>
            </a:extLst>
          </p:cNvPr>
          <p:cNvSpPr txBox="1">
            <a:spLocks/>
          </p:cNvSpPr>
          <p:nvPr/>
        </p:nvSpPr>
        <p:spPr>
          <a:xfrm>
            <a:off x="7620134" y="1371600"/>
            <a:ext cx="2785330" cy="5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BS phonon anomaly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2F98C5C-E4C9-42E8-AE94-F2CE24FE9F4E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1A8FE53C-E9AF-4E42-9AA1-BA0271F16591}"/>
              </a:ext>
            </a:extLst>
          </p:cNvPr>
          <p:cNvSpPr txBox="1">
            <a:spLocks/>
          </p:cNvSpPr>
          <p:nvPr/>
        </p:nvSpPr>
        <p:spPr>
          <a:xfrm>
            <a:off x="6997717" y="2086693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Softening around </a:t>
            </a:r>
            <a:r>
              <a:rPr lang="en-US" sz="2200" b="1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</a:t>
            </a:r>
            <a:r>
              <a:rPr lang="en-US" sz="2200" baseline="-250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CDW</a:t>
            </a:r>
            <a:endParaRPr lang="en-US" sz="2200" dirty="0">
              <a:solidFill>
                <a:srgbClr val="0070C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E51FFD6-AC7E-451B-A16D-CB503C4CB651}"/>
              </a:ext>
            </a:extLst>
          </p:cNvPr>
          <p:cNvSpPr txBox="1">
            <a:spLocks/>
          </p:cNvSpPr>
          <p:nvPr/>
        </p:nvSpPr>
        <p:spPr>
          <a:xfrm>
            <a:off x="6997717" y="2485417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At high T due to charge correlations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2ECC0A2-13B3-42FA-8DC2-9E1F08DA7BD7}"/>
              </a:ext>
            </a:extLst>
          </p:cNvPr>
          <p:cNvGrpSpPr/>
          <p:nvPr/>
        </p:nvGrpSpPr>
        <p:grpSpPr>
          <a:xfrm>
            <a:off x="215400" y="1190829"/>
            <a:ext cx="3614836" cy="2816705"/>
            <a:chOff x="215400" y="1190829"/>
            <a:chExt cx="3614836" cy="281670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6B2908D-0FB0-4725-A51C-2E4F9E751BC2}"/>
                </a:ext>
              </a:extLst>
            </p:cNvPr>
            <p:cNvGrpSpPr/>
            <p:nvPr/>
          </p:nvGrpSpPr>
          <p:grpSpPr>
            <a:xfrm>
              <a:off x="215400" y="1190829"/>
              <a:ext cx="3614836" cy="2771086"/>
              <a:chOff x="215400" y="1190829"/>
              <a:chExt cx="3614836" cy="2771086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93F6C30-C4A3-4B7D-93EC-AE17C62B1C15}"/>
                  </a:ext>
                </a:extLst>
              </p:cNvPr>
              <p:cNvSpPr/>
              <p:nvPr/>
            </p:nvSpPr>
            <p:spPr>
              <a:xfrm>
                <a:off x="618707" y="3491070"/>
                <a:ext cx="273421" cy="3627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60A4CA7-AC43-4A75-BC2F-7E5F458B8455}"/>
                  </a:ext>
                </a:extLst>
              </p:cNvPr>
              <p:cNvGrpSpPr/>
              <p:nvPr/>
            </p:nvGrpSpPr>
            <p:grpSpPr>
              <a:xfrm>
                <a:off x="215400" y="1190829"/>
                <a:ext cx="3249695" cy="2446233"/>
                <a:chOff x="3107173" y="1190829"/>
                <a:chExt cx="3249695" cy="2446233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68E0E5C8-A6BA-46E4-B8AD-E0A70B3B69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511" r="670" b="51876"/>
                <a:stretch/>
              </p:blipFill>
              <p:spPr>
                <a:xfrm>
                  <a:off x="3705726" y="1190829"/>
                  <a:ext cx="2651142" cy="2408435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008A3FDB-5C18-4AA8-AC04-A2A41AEE9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9881" b="51121"/>
                <a:stretch/>
              </p:blipFill>
              <p:spPr>
                <a:xfrm>
                  <a:off x="3107173" y="1190829"/>
                  <a:ext cx="598553" cy="2446233"/>
                </a:xfrm>
                <a:prstGeom prst="rect">
                  <a:avLst/>
                </a:prstGeom>
              </p:spPr>
            </p:pic>
          </p:grp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2EC7D9C-5A35-4F90-96F6-818DC94ACAC5}"/>
                  </a:ext>
                </a:extLst>
              </p:cNvPr>
              <p:cNvSpPr/>
              <p:nvPr/>
            </p:nvSpPr>
            <p:spPr>
              <a:xfrm>
                <a:off x="974557" y="1371600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83E363-F9D1-4202-AB59-92643D6E2039}"/>
                  </a:ext>
                </a:extLst>
              </p:cNvPr>
              <p:cNvSpPr/>
              <p:nvPr/>
            </p:nvSpPr>
            <p:spPr>
              <a:xfrm>
                <a:off x="916192" y="3629974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B1503C8-BEE7-4F66-804E-92D4748FEA00}"/>
                  </a:ext>
                </a:extLst>
              </p:cNvPr>
              <p:cNvSpPr/>
              <p:nvPr/>
            </p:nvSpPr>
            <p:spPr>
              <a:xfrm>
                <a:off x="3565541" y="1344962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0CAD961-4280-444C-A0F8-7769AAF66164}"/>
                  </a:ext>
                </a:extLst>
              </p:cNvPr>
              <p:cNvSpPr/>
              <p:nvPr/>
            </p:nvSpPr>
            <p:spPr>
              <a:xfrm>
                <a:off x="3561348" y="3637062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40614EA-A41C-4520-94E6-8DD2F9171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11" t="89695" r="670"/>
            <a:stretch/>
          </p:blipFill>
          <p:spPr>
            <a:xfrm>
              <a:off x="813953" y="3491813"/>
              <a:ext cx="2651142" cy="515721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5355B5B-0B06-4C29-8B40-BEEFFB96C45E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BS phonon softening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02EEAED-2F17-480C-B887-843DF100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6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CC167787-0646-4632-87E5-81075CE5EA1E}"/>
              </a:ext>
            </a:extLst>
          </p:cNvPr>
          <p:cNvSpPr txBox="1">
            <a:spLocks/>
          </p:cNvSpPr>
          <p:nvPr/>
        </p:nvSpPr>
        <p:spPr>
          <a:xfrm>
            <a:off x="7620134" y="1371600"/>
            <a:ext cx="2785330" cy="5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BS phonon anomaly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B2908D-0FB0-4725-A51C-2E4F9E751BC2}"/>
              </a:ext>
            </a:extLst>
          </p:cNvPr>
          <p:cNvGrpSpPr/>
          <p:nvPr/>
        </p:nvGrpSpPr>
        <p:grpSpPr>
          <a:xfrm>
            <a:off x="215400" y="1190829"/>
            <a:ext cx="3614836" cy="5004644"/>
            <a:chOff x="215400" y="1190829"/>
            <a:chExt cx="3614836" cy="50046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3F6C30-C4A3-4B7D-93EC-AE17C62B1C15}"/>
                </a:ext>
              </a:extLst>
            </p:cNvPr>
            <p:cNvSpPr/>
            <p:nvPr/>
          </p:nvSpPr>
          <p:spPr>
            <a:xfrm>
              <a:off x="618707" y="3491070"/>
              <a:ext cx="273421" cy="362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0A4CA7-AC43-4A75-BC2F-7E5F458B8455}"/>
                </a:ext>
              </a:extLst>
            </p:cNvPr>
            <p:cNvGrpSpPr/>
            <p:nvPr/>
          </p:nvGrpSpPr>
          <p:grpSpPr>
            <a:xfrm>
              <a:off x="215400" y="1190829"/>
              <a:ext cx="3249695" cy="5004644"/>
              <a:chOff x="3107173" y="1190829"/>
              <a:chExt cx="3249695" cy="500464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8E0E5C8-A6BA-46E4-B8AD-E0A70B3B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11" r="670"/>
              <a:stretch/>
            </p:blipFill>
            <p:spPr>
              <a:xfrm>
                <a:off x="3705726" y="1190829"/>
                <a:ext cx="2651142" cy="5004644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08A3FDB-5C18-4AA8-AC04-A2A41AEE9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0288"/>
              <a:stretch/>
            </p:blipFill>
            <p:spPr>
              <a:xfrm>
                <a:off x="3107173" y="1190829"/>
                <a:ext cx="574489" cy="5004644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2EC7D9C-5A35-4F90-96F6-818DC94ACAC5}"/>
                </a:ext>
              </a:extLst>
            </p:cNvPr>
            <p:cNvSpPr/>
            <p:nvPr/>
          </p:nvSpPr>
          <p:spPr>
            <a:xfrm>
              <a:off x="974557" y="1371600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83E363-F9D1-4202-AB59-92643D6E2039}"/>
                </a:ext>
              </a:extLst>
            </p:cNvPr>
            <p:cNvSpPr/>
            <p:nvPr/>
          </p:nvSpPr>
          <p:spPr>
            <a:xfrm>
              <a:off x="916192" y="3629974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B1503C8-BEE7-4F66-804E-92D4748FEA00}"/>
                </a:ext>
              </a:extLst>
            </p:cNvPr>
            <p:cNvSpPr/>
            <p:nvPr/>
          </p:nvSpPr>
          <p:spPr>
            <a:xfrm>
              <a:off x="3565541" y="1344962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0CAD961-4280-444C-A0F8-7769AAF66164}"/>
                </a:ext>
              </a:extLst>
            </p:cNvPr>
            <p:cNvSpPr/>
            <p:nvPr/>
          </p:nvSpPr>
          <p:spPr>
            <a:xfrm>
              <a:off x="3561348" y="3637062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38B7F644-4413-418B-AA1E-280BB1DF21F0}"/>
              </a:ext>
            </a:extLst>
          </p:cNvPr>
          <p:cNvSpPr txBox="1">
            <a:spLocks/>
          </p:cNvSpPr>
          <p:nvPr/>
        </p:nvSpPr>
        <p:spPr>
          <a:xfrm>
            <a:off x="6997717" y="3460134"/>
            <a:ext cx="4866906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Enhanced e-phonon coupling at low T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2F98C5C-E4C9-42E8-AE94-F2CE24FE9F4E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1A8FE53C-E9AF-4E42-9AA1-BA0271F16591}"/>
              </a:ext>
            </a:extLst>
          </p:cNvPr>
          <p:cNvSpPr txBox="1">
            <a:spLocks/>
          </p:cNvSpPr>
          <p:nvPr/>
        </p:nvSpPr>
        <p:spPr>
          <a:xfrm>
            <a:off x="6997717" y="2086693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Softening around </a:t>
            </a:r>
            <a:r>
              <a:rPr lang="en-US" sz="2200" b="1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</a:t>
            </a:r>
            <a:r>
              <a:rPr lang="en-US" sz="2200" baseline="-250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CDW</a:t>
            </a:r>
            <a:endParaRPr lang="en-US" sz="2200" dirty="0">
              <a:solidFill>
                <a:srgbClr val="0070C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E51FFD6-AC7E-451B-A16D-CB503C4CB651}"/>
              </a:ext>
            </a:extLst>
          </p:cNvPr>
          <p:cNvSpPr txBox="1">
            <a:spLocks/>
          </p:cNvSpPr>
          <p:nvPr/>
        </p:nvSpPr>
        <p:spPr>
          <a:xfrm>
            <a:off x="6997717" y="2485417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At high T due to charge correlations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AFE41E-076C-481A-BF3C-2421187AA2B0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Anomalous BS phonon intensity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7B1B2F7-2931-4803-BC89-DB78609DFD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30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6B2908D-0FB0-4725-A51C-2E4F9E751BC2}"/>
              </a:ext>
            </a:extLst>
          </p:cNvPr>
          <p:cNvGrpSpPr/>
          <p:nvPr/>
        </p:nvGrpSpPr>
        <p:grpSpPr>
          <a:xfrm>
            <a:off x="215400" y="1190829"/>
            <a:ext cx="5856536" cy="5004644"/>
            <a:chOff x="215400" y="1190829"/>
            <a:chExt cx="5856536" cy="5004644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7F3270D-89D6-4509-8BCE-8F3052BC6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74" r="45039"/>
            <a:stretch/>
          </p:blipFill>
          <p:spPr>
            <a:xfrm>
              <a:off x="3404937" y="1190829"/>
              <a:ext cx="2666999" cy="5004644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93F6C30-C4A3-4B7D-93EC-AE17C62B1C15}"/>
                </a:ext>
              </a:extLst>
            </p:cNvPr>
            <p:cNvSpPr/>
            <p:nvPr/>
          </p:nvSpPr>
          <p:spPr>
            <a:xfrm>
              <a:off x="618707" y="3491070"/>
              <a:ext cx="273421" cy="362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0A4CA7-AC43-4A75-BC2F-7E5F458B8455}"/>
                </a:ext>
              </a:extLst>
            </p:cNvPr>
            <p:cNvGrpSpPr/>
            <p:nvPr/>
          </p:nvGrpSpPr>
          <p:grpSpPr>
            <a:xfrm>
              <a:off x="215400" y="1190829"/>
              <a:ext cx="3189537" cy="5004644"/>
              <a:chOff x="3107173" y="1190829"/>
              <a:chExt cx="3189537" cy="500464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68E0E5C8-A6BA-46E4-B8AD-E0A70B3B69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511" r="1687"/>
              <a:stretch/>
            </p:blipFill>
            <p:spPr>
              <a:xfrm>
                <a:off x="3705726" y="1190829"/>
                <a:ext cx="2590984" cy="5004644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008A3FDB-5C18-4AA8-AC04-A2A41AEE9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0288"/>
              <a:stretch/>
            </p:blipFill>
            <p:spPr>
              <a:xfrm>
                <a:off x="3107173" y="1190829"/>
                <a:ext cx="574489" cy="5004644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2EC7D9C-5A35-4F90-96F6-818DC94ACAC5}"/>
                </a:ext>
              </a:extLst>
            </p:cNvPr>
            <p:cNvSpPr/>
            <p:nvPr/>
          </p:nvSpPr>
          <p:spPr>
            <a:xfrm>
              <a:off x="974557" y="1371600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83E363-F9D1-4202-AB59-92643D6E2039}"/>
                </a:ext>
              </a:extLst>
            </p:cNvPr>
            <p:cNvSpPr/>
            <p:nvPr/>
          </p:nvSpPr>
          <p:spPr>
            <a:xfrm>
              <a:off x="916192" y="3629974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B1503C8-BEE7-4F66-804E-92D4748FEA00}"/>
                </a:ext>
              </a:extLst>
            </p:cNvPr>
            <p:cNvSpPr/>
            <p:nvPr/>
          </p:nvSpPr>
          <p:spPr>
            <a:xfrm>
              <a:off x="3565541" y="1344962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0CAD961-4280-444C-A0F8-7769AAF66164}"/>
                </a:ext>
              </a:extLst>
            </p:cNvPr>
            <p:cNvSpPr/>
            <p:nvPr/>
          </p:nvSpPr>
          <p:spPr>
            <a:xfrm>
              <a:off x="3561348" y="3637062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2F432E51-4EBC-4BDE-B671-3B648B24AEB8}"/>
              </a:ext>
            </a:extLst>
          </p:cNvPr>
          <p:cNvSpPr txBox="1">
            <a:spLocks/>
          </p:cNvSpPr>
          <p:nvPr/>
        </p:nvSpPr>
        <p:spPr>
          <a:xfrm>
            <a:off x="6997717" y="2086693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Softening around </a:t>
            </a:r>
            <a:r>
              <a:rPr lang="en-US" sz="2200" b="1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</a:t>
            </a:r>
            <a:r>
              <a:rPr lang="en-US" sz="2200" baseline="-250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CDW</a:t>
            </a:r>
            <a:endParaRPr lang="en-US" sz="2200" dirty="0">
              <a:solidFill>
                <a:srgbClr val="0070C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5B460DBB-4D9E-4C89-8AC5-499DFBBB21AB}"/>
              </a:ext>
            </a:extLst>
          </p:cNvPr>
          <p:cNvSpPr txBox="1">
            <a:spLocks/>
          </p:cNvSpPr>
          <p:nvPr/>
        </p:nvSpPr>
        <p:spPr>
          <a:xfrm>
            <a:off x="6997717" y="2485417"/>
            <a:ext cx="4380330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At high T due to charge correlations 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1A649C3C-3E09-4F3B-9696-B7406E2E33E7}"/>
              </a:ext>
            </a:extLst>
          </p:cNvPr>
          <p:cNvSpPr txBox="1">
            <a:spLocks/>
          </p:cNvSpPr>
          <p:nvPr/>
        </p:nvSpPr>
        <p:spPr>
          <a:xfrm>
            <a:off x="7620134" y="1371600"/>
            <a:ext cx="2785330" cy="51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Gill Sans MT" panose="020B0502020104020203" pitchFamily="34" charset="0"/>
                <a:cs typeface="Arial" panose="020B0604020202020204" pitchFamily="34" charset="0"/>
              </a:rPr>
              <a:t>BS phonon anomaly</a:t>
            </a: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1B850040-22E2-4835-BEA3-C8F9A321C678}"/>
              </a:ext>
            </a:extLst>
          </p:cNvPr>
          <p:cNvSpPr txBox="1">
            <a:spLocks/>
          </p:cNvSpPr>
          <p:nvPr/>
        </p:nvSpPr>
        <p:spPr>
          <a:xfrm>
            <a:off x="6997717" y="3460134"/>
            <a:ext cx="4866906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Enhanced e-phonon coupling at low T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57583DCE-A201-4B3F-87FB-BBF3D6C83DD0}"/>
              </a:ext>
            </a:extLst>
          </p:cNvPr>
          <p:cNvSpPr txBox="1">
            <a:spLocks/>
          </p:cNvSpPr>
          <p:nvPr/>
        </p:nvSpPr>
        <p:spPr>
          <a:xfrm>
            <a:off x="6997717" y="3975855"/>
            <a:ext cx="4866906" cy="515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070C0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Occurs within the LTT phase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C8499133-C87A-4C85-8723-A7B772B95463}"/>
              </a:ext>
            </a:extLst>
          </p:cNvPr>
          <p:cNvSpPr txBox="1">
            <a:spLocks/>
          </p:cNvSpPr>
          <p:nvPr/>
        </p:nvSpPr>
        <p:spPr>
          <a:xfrm>
            <a:off x="7760368" y="6037345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7E22AD-E903-4D78-B583-278857E73918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Anomalous BS phonon intensity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2465193-FBE1-42D1-8F36-807072C44D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30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87B364E-8E00-4CA8-8AA1-C95333B7EEBE}"/>
              </a:ext>
            </a:extLst>
          </p:cNvPr>
          <p:cNvGrpSpPr/>
          <p:nvPr/>
        </p:nvGrpSpPr>
        <p:grpSpPr>
          <a:xfrm>
            <a:off x="215400" y="1188371"/>
            <a:ext cx="9150175" cy="5007102"/>
            <a:chOff x="215400" y="1188371"/>
            <a:chExt cx="9150175" cy="500710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6B2908D-0FB0-4725-A51C-2E4F9E751BC2}"/>
                </a:ext>
              </a:extLst>
            </p:cNvPr>
            <p:cNvGrpSpPr/>
            <p:nvPr/>
          </p:nvGrpSpPr>
          <p:grpSpPr>
            <a:xfrm>
              <a:off x="215400" y="1190829"/>
              <a:ext cx="5856536" cy="5004644"/>
              <a:chOff x="215400" y="1190829"/>
              <a:chExt cx="5856536" cy="5004644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F7F3270D-89D6-4509-8BCE-8F3052BC6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74" r="45039"/>
              <a:stretch/>
            </p:blipFill>
            <p:spPr>
              <a:xfrm>
                <a:off x="3404937" y="1190829"/>
                <a:ext cx="2666999" cy="5004644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93F6C30-C4A3-4B7D-93EC-AE17C62B1C15}"/>
                  </a:ext>
                </a:extLst>
              </p:cNvPr>
              <p:cNvSpPr/>
              <p:nvPr/>
            </p:nvSpPr>
            <p:spPr>
              <a:xfrm>
                <a:off x="618707" y="3491070"/>
                <a:ext cx="273421" cy="3627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60A4CA7-AC43-4A75-BC2F-7E5F458B8455}"/>
                  </a:ext>
                </a:extLst>
              </p:cNvPr>
              <p:cNvGrpSpPr/>
              <p:nvPr/>
            </p:nvGrpSpPr>
            <p:grpSpPr>
              <a:xfrm>
                <a:off x="215400" y="1190829"/>
                <a:ext cx="3189537" cy="5004644"/>
                <a:chOff x="3107173" y="1190829"/>
                <a:chExt cx="3189537" cy="5004644"/>
              </a:xfrm>
            </p:grpSpPr>
            <p:pic>
              <p:nvPicPr>
                <p:cNvPr id="2" name="图片 1">
                  <a:extLst>
                    <a:ext uri="{FF2B5EF4-FFF2-40B4-BE49-F238E27FC236}">
                      <a16:creationId xmlns:a16="http://schemas.microsoft.com/office/drawing/2014/main" id="{68E0E5C8-A6BA-46E4-B8AD-E0A70B3B69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511" r="1687"/>
                <a:stretch/>
              </p:blipFill>
              <p:spPr>
                <a:xfrm>
                  <a:off x="3705726" y="1190829"/>
                  <a:ext cx="2590984" cy="5004644"/>
                </a:xfrm>
                <a:prstGeom prst="rect">
                  <a:avLst/>
                </a:prstGeom>
              </p:spPr>
            </p:pic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008A3FDB-5C18-4AA8-AC04-A2A41AEE9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90288"/>
                <a:stretch/>
              </p:blipFill>
              <p:spPr>
                <a:xfrm>
                  <a:off x="3107173" y="1190829"/>
                  <a:ext cx="574489" cy="5004644"/>
                </a:xfrm>
                <a:prstGeom prst="rect">
                  <a:avLst/>
                </a:prstGeom>
              </p:spPr>
            </p:pic>
          </p:grp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2EC7D9C-5A35-4F90-96F6-818DC94ACAC5}"/>
                  </a:ext>
                </a:extLst>
              </p:cNvPr>
              <p:cNvSpPr/>
              <p:nvPr/>
            </p:nvSpPr>
            <p:spPr>
              <a:xfrm>
                <a:off x="974557" y="1371600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C83E363-F9D1-4202-AB59-92643D6E2039}"/>
                  </a:ext>
                </a:extLst>
              </p:cNvPr>
              <p:cNvSpPr/>
              <p:nvPr/>
            </p:nvSpPr>
            <p:spPr>
              <a:xfrm>
                <a:off x="916192" y="3629974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B1503C8-BEE7-4F66-804E-92D4748FEA00}"/>
                  </a:ext>
                </a:extLst>
              </p:cNvPr>
              <p:cNvSpPr/>
              <p:nvPr/>
            </p:nvSpPr>
            <p:spPr>
              <a:xfrm>
                <a:off x="3565541" y="1344962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0CAD961-4280-444C-A0F8-7769AAF66164}"/>
                  </a:ext>
                </a:extLst>
              </p:cNvPr>
              <p:cNvSpPr/>
              <p:nvPr/>
            </p:nvSpPr>
            <p:spPr>
              <a:xfrm>
                <a:off x="3561348" y="3637062"/>
                <a:ext cx="264695" cy="324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50B8EC-41E2-4605-811A-6FBC80E1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2147" y="1188371"/>
              <a:ext cx="3213428" cy="5004644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37F61CB-3274-4537-AEC3-9A5CBFD907B5}"/>
                </a:ext>
              </a:extLst>
            </p:cNvPr>
            <p:cNvSpPr/>
            <p:nvPr/>
          </p:nvSpPr>
          <p:spPr>
            <a:xfrm>
              <a:off x="6795743" y="1371600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E102162-8C21-4DE3-A004-A816E4D485DB}"/>
                </a:ext>
              </a:extLst>
            </p:cNvPr>
            <p:cNvSpPr/>
            <p:nvPr/>
          </p:nvSpPr>
          <p:spPr>
            <a:xfrm>
              <a:off x="6819807" y="3637062"/>
              <a:ext cx="264695" cy="324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32370782-356F-4D19-A450-466219973F94}"/>
              </a:ext>
            </a:extLst>
          </p:cNvPr>
          <p:cNvSpPr txBox="1">
            <a:spLocks/>
          </p:cNvSpPr>
          <p:nvPr/>
        </p:nvSpPr>
        <p:spPr>
          <a:xfrm>
            <a:off x="7760368" y="6184913"/>
            <a:ext cx="4216232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 </a:t>
            </a:r>
            <a:r>
              <a:rPr lang="en-US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eabg7394 (2021) </a:t>
            </a:r>
            <a:endParaRPr lang="en-US" sz="14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DE4FD1-3E38-4F1F-96FC-750544C4B31A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Anomalous BS phonon intensity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6D98384-7006-4336-9365-27182C62D6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5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095361D-B954-4BB4-974C-F82299E85942}"/>
              </a:ext>
            </a:extLst>
          </p:cNvPr>
          <p:cNvSpPr txBox="1"/>
          <p:nvPr/>
        </p:nvSpPr>
        <p:spPr>
          <a:xfrm>
            <a:off x="1081088" y="1580111"/>
            <a:ext cx="5988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</a:rPr>
              <a:t>Microscopic 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847B4-0BCD-40B3-BD2A-9E4AE3096C42}"/>
              </a:ext>
            </a:extLst>
          </p:cNvPr>
          <p:cNvSpPr txBox="1"/>
          <p:nvPr/>
        </p:nvSpPr>
        <p:spPr>
          <a:xfrm>
            <a:off x="1081088" y="2209711"/>
            <a:ext cx="6946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Is charge order a spontaneous symmetry breaking?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3365BF-8CE6-4E87-8116-CAE7B74EF3EF}"/>
              </a:ext>
            </a:extLst>
          </p:cNvPr>
          <p:cNvSpPr txBox="1"/>
          <p:nvPr/>
        </p:nvSpPr>
        <p:spPr>
          <a:xfrm>
            <a:off x="1081087" y="2853217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What is the role of the electron-phonon/lattice interaction?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Outstanding questions about cuprate charge order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CFED43-CA17-451F-9638-AFD3D446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74" y="1808505"/>
            <a:ext cx="3231287" cy="2793312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6B0BE439-0A11-4480-BD54-7E420F28264F}"/>
              </a:ext>
            </a:extLst>
          </p:cNvPr>
          <p:cNvSpPr txBox="1">
            <a:spLocks/>
          </p:cNvSpPr>
          <p:nvPr/>
        </p:nvSpPr>
        <p:spPr>
          <a:xfrm>
            <a:off x="1081087" y="5327604"/>
            <a:ext cx="5299835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Q. Wang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al.,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 Advances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eabg7394 (2021). </a:t>
            </a:r>
            <a:endParaRPr lang="en-US" sz="1600" baseline="-25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D995AA-23A8-449B-96A2-B8629139933C}"/>
              </a:ext>
            </a:extLst>
          </p:cNvPr>
          <p:cNvSpPr/>
          <p:nvPr/>
        </p:nvSpPr>
        <p:spPr>
          <a:xfrm>
            <a:off x="1107112" y="3702595"/>
            <a:ext cx="7486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EPC contributes significantly in addition to the electronic correlations </a:t>
            </a:r>
          </a:p>
          <a:p>
            <a:r>
              <a:rPr lang="en-US" sz="16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the long-range charge order formation.</a:t>
            </a:r>
          </a:p>
        </p:txBody>
      </p:sp>
    </p:spTree>
    <p:extLst>
      <p:ext uri="{BB962C8B-B14F-4D97-AF65-F5344CB8AC3E}">
        <p14:creationId xmlns:p14="http://schemas.microsoft.com/office/powerpoint/2010/main" val="3457888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095361D-B954-4BB4-974C-F82299E85942}"/>
              </a:ext>
            </a:extLst>
          </p:cNvPr>
          <p:cNvSpPr txBox="1"/>
          <p:nvPr/>
        </p:nvSpPr>
        <p:spPr>
          <a:xfrm>
            <a:off x="1081088" y="1580111"/>
            <a:ext cx="5988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</a:rPr>
              <a:t>Microscopic 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847B4-0BCD-40B3-BD2A-9E4AE3096C42}"/>
              </a:ext>
            </a:extLst>
          </p:cNvPr>
          <p:cNvSpPr txBox="1"/>
          <p:nvPr/>
        </p:nvSpPr>
        <p:spPr>
          <a:xfrm>
            <a:off x="1081088" y="2209711"/>
            <a:ext cx="6946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Is charge order a spontaneous symmetry breaking?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3365BF-8CE6-4E87-8116-CAE7B74EF3EF}"/>
              </a:ext>
            </a:extLst>
          </p:cNvPr>
          <p:cNvSpPr txBox="1"/>
          <p:nvPr/>
        </p:nvSpPr>
        <p:spPr>
          <a:xfrm>
            <a:off x="1081087" y="2853217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What is the role of the electron-phonon/lattice interaction?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Outstanding questions about cuprate charge order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7B3DEDE-C28E-47BF-B7DA-0C44067DFC4C}"/>
              </a:ext>
            </a:extLst>
          </p:cNvPr>
          <p:cNvSpPr txBox="1"/>
          <p:nvPr/>
        </p:nvSpPr>
        <p:spPr>
          <a:xfrm>
            <a:off x="1081086" y="3496723"/>
            <a:ext cx="7394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</a:rPr>
              <a:t>Which phonon mode couples most strongly to charge order  </a:t>
            </a:r>
          </a:p>
        </p:txBody>
      </p:sp>
    </p:spTree>
    <p:extLst>
      <p:ext uri="{BB962C8B-B14F-4D97-AF65-F5344CB8AC3E}">
        <p14:creationId xmlns:p14="http://schemas.microsoft.com/office/powerpoint/2010/main" val="2553162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399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611C3-35C5-4B14-B9F1-B46524AA5ADE}"/>
              </a:ext>
            </a:extLst>
          </p:cNvPr>
          <p:cNvSpPr txBox="1"/>
          <p:nvPr/>
        </p:nvSpPr>
        <p:spPr>
          <a:xfrm>
            <a:off x="4333137" y="1979022"/>
            <a:ext cx="5065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28E8A44-9B0A-4C6B-BFAD-30B29635A491}"/>
              </a:ext>
            </a:extLst>
          </p:cNvPr>
          <p:cNvGrpSpPr/>
          <p:nvPr/>
        </p:nvGrpSpPr>
        <p:grpSpPr>
          <a:xfrm>
            <a:off x="6993577" y="4524246"/>
            <a:ext cx="2457724" cy="1960338"/>
            <a:chOff x="9779864" y="4603746"/>
            <a:chExt cx="2457724" cy="19603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88EC55-8887-4F6E-B26E-EE24C753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296" y="4603746"/>
              <a:ext cx="2184913" cy="159792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716300-B254-4CDD-BB75-59C8B30378D9}"/>
                </a:ext>
              </a:extLst>
            </p:cNvPr>
            <p:cNvSpPr/>
            <p:nvPr/>
          </p:nvSpPr>
          <p:spPr>
            <a:xfrm>
              <a:off x="9779864" y="6287085"/>
              <a:ext cx="2457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Johnston PRB 82, 064513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267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52CCE4-DC8A-48DB-99A8-3F6C33D3DF7B}"/>
              </a:ext>
            </a:extLst>
          </p:cNvPr>
          <p:cNvSpPr txBox="1"/>
          <p:nvPr/>
        </p:nvSpPr>
        <p:spPr>
          <a:xfrm>
            <a:off x="4331187" y="2843678"/>
            <a:ext cx="56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have significant O 2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611C3-35C5-4B14-B9F1-B46524AA5ADE}"/>
              </a:ext>
            </a:extLst>
          </p:cNvPr>
          <p:cNvSpPr txBox="1"/>
          <p:nvPr/>
        </p:nvSpPr>
        <p:spPr>
          <a:xfrm>
            <a:off x="4333137" y="1979022"/>
            <a:ext cx="5065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B8F52F-C81C-4338-872B-7E407BCAAAC1}"/>
              </a:ext>
            </a:extLst>
          </p:cNvPr>
          <p:cNvSpPr txBox="1"/>
          <p:nvPr/>
        </p:nvSpPr>
        <p:spPr>
          <a:xfrm>
            <a:off x="4528439" y="2428106"/>
            <a:ext cx="292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O </a:t>
            </a:r>
            <a:r>
              <a:rPr lang="en-US" i="1" dirty="0">
                <a:latin typeface="Open Sans" panose="020B0606030504020204" pitchFamily="34" charset="0"/>
              </a:rPr>
              <a:t>K</a:t>
            </a:r>
            <a:r>
              <a:rPr lang="en-US" dirty="0">
                <a:latin typeface="Open Sans" panose="020B0606030504020204" pitchFamily="34" charset="0"/>
              </a:rPr>
              <a:t>-edge RIXS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00C83D-FB7E-4039-A813-B0F0074C179A}"/>
              </a:ext>
            </a:extLst>
          </p:cNvPr>
          <p:cNvGrpSpPr/>
          <p:nvPr/>
        </p:nvGrpSpPr>
        <p:grpSpPr>
          <a:xfrm>
            <a:off x="9704018" y="4323379"/>
            <a:ext cx="2106011" cy="2161205"/>
            <a:chOff x="10339042" y="4031393"/>
            <a:chExt cx="2106011" cy="2161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29526D-61D1-4299-A697-7D58245AB976}"/>
                </a:ext>
              </a:extLst>
            </p:cNvPr>
            <p:cNvGrpSpPr/>
            <p:nvPr/>
          </p:nvGrpSpPr>
          <p:grpSpPr>
            <a:xfrm>
              <a:off x="10339042" y="4031393"/>
              <a:ext cx="2106011" cy="1824786"/>
              <a:chOff x="354731" y="4567387"/>
              <a:chExt cx="2492164" cy="2159374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F00C8597-F542-45FC-984F-0780FC6C5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949" t="63327"/>
              <a:stretch/>
            </p:blipFill>
            <p:spPr>
              <a:xfrm>
                <a:off x="354731" y="4891596"/>
                <a:ext cx="2492164" cy="1835165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861B1-92BD-4780-926C-0AC0CEA0E702}"/>
                  </a:ext>
                </a:extLst>
              </p:cNvPr>
              <p:cNvSpPr txBox="1"/>
              <p:nvPr/>
            </p:nvSpPr>
            <p:spPr>
              <a:xfrm>
                <a:off x="694553" y="4567387"/>
                <a:ext cx="181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LSCO XAS</a:t>
                </a: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F59F8D-883D-44FB-B17C-BF1CCB5A426E}"/>
                </a:ext>
              </a:extLst>
            </p:cNvPr>
            <p:cNvSpPr/>
            <p:nvPr/>
          </p:nvSpPr>
          <p:spPr>
            <a:xfrm>
              <a:off x="10495976" y="5915599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Chen PRL 66, 104 (1991)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28E8A44-9B0A-4C6B-BFAD-30B29635A491}"/>
              </a:ext>
            </a:extLst>
          </p:cNvPr>
          <p:cNvGrpSpPr/>
          <p:nvPr/>
        </p:nvGrpSpPr>
        <p:grpSpPr>
          <a:xfrm>
            <a:off x="6993577" y="4524246"/>
            <a:ext cx="2457724" cy="1960338"/>
            <a:chOff x="9779864" y="4603746"/>
            <a:chExt cx="2457724" cy="19603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88EC55-8887-4F6E-B26E-EE24C753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296" y="4603746"/>
              <a:ext cx="2184913" cy="159792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716300-B254-4CDD-BB75-59C8B30378D9}"/>
                </a:ext>
              </a:extLst>
            </p:cNvPr>
            <p:cNvSpPr/>
            <p:nvPr/>
          </p:nvSpPr>
          <p:spPr>
            <a:xfrm>
              <a:off x="9779864" y="6287085"/>
              <a:ext cx="2457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Johnston PRB 82, 064513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43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14B57172-D16B-468C-979D-9131EC5FC63B}"/>
              </a:ext>
            </a:extLst>
          </p:cNvPr>
          <p:cNvSpPr/>
          <p:nvPr/>
        </p:nvSpPr>
        <p:spPr>
          <a:xfrm>
            <a:off x="1904152" y="2018711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24EC8E-942B-4585-9216-229B3D32041A}"/>
              </a:ext>
            </a:extLst>
          </p:cNvPr>
          <p:cNvSpPr/>
          <p:nvPr/>
        </p:nvSpPr>
        <p:spPr>
          <a:xfrm>
            <a:off x="3257464" y="2016728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52F00D-35DE-464A-A4C4-AAA425AD2898}"/>
              </a:ext>
            </a:extLst>
          </p:cNvPr>
          <p:cNvSpPr/>
          <p:nvPr/>
        </p:nvSpPr>
        <p:spPr>
          <a:xfrm>
            <a:off x="4610776" y="2018711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AD5D8D-6FE6-48D6-B73E-8EE9DAFBC89E}"/>
              </a:ext>
            </a:extLst>
          </p:cNvPr>
          <p:cNvSpPr/>
          <p:nvPr/>
        </p:nvSpPr>
        <p:spPr>
          <a:xfrm>
            <a:off x="1904152" y="3370502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B21AD2B-8569-4E42-A720-364103901875}"/>
              </a:ext>
            </a:extLst>
          </p:cNvPr>
          <p:cNvSpPr/>
          <p:nvPr/>
        </p:nvSpPr>
        <p:spPr>
          <a:xfrm>
            <a:off x="3257464" y="3368519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8361D29-0006-4AF7-A5B1-92DC342F273E}"/>
              </a:ext>
            </a:extLst>
          </p:cNvPr>
          <p:cNvSpPr/>
          <p:nvPr/>
        </p:nvSpPr>
        <p:spPr>
          <a:xfrm>
            <a:off x="4610776" y="3370502"/>
            <a:ext cx="1353312" cy="135331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753799A-F977-4805-A8DD-70E277A25290}"/>
              </a:ext>
            </a:extLst>
          </p:cNvPr>
          <p:cNvCxnSpPr>
            <a:cxnSpLocks/>
          </p:cNvCxnSpPr>
          <p:nvPr/>
        </p:nvCxnSpPr>
        <p:spPr>
          <a:xfrm rot="2700000" flipV="1">
            <a:off x="1940728" y="2981000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D0E7A6A-3C56-4584-ADDE-4D843CFF4D4F}"/>
              </a:ext>
            </a:extLst>
          </p:cNvPr>
          <p:cNvCxnSpPr>
            <a:cxnSpLocks/>
          </p:cNvCxnSpPr>
          <p:nvPr/>
        </p:nvCxnSpPr>
        <p:spPr>
          <a:xfrm rot="2700000" flipV="1">
            <a:off x="3257463" y="4332792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7E8B6DC-7214-47B6-89C3-C5CA170A3AEF}"/>
              </a:ext>
            </a:extLst>
          </p:cNvPr>
          <p:cNvCxnSpPr>
            <a:cxnSpLocks/>
          </p:cNvCxnSpPr>
          <p:nvPr/>
        </p:nvCxnSpPr>
        <p:spPr>
          <a:xfrm rot="2700000" flipV="1">
            <a:off x="4617346" y="3009555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B4F209B-8F6C-4A11-A8D8-7CF4749A7423}"/>
              </a:ext>
            </a:extLst>
          </p:cNvPr>
          <p:cNvCxnSpPr>
            <a:cxnSpLocks/>
          </p:cNvCxnSpPr>
          <p:nvPr/>
        </p:nvCxnSpPr>
        <p:spPr>
          <a:xfrm rot="2700000" flipV="1">
            <a:off x="3257462" y="1657393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7C19392-EBF5-446A-8344-F88FC8D3BB11}"/>
              </a:ext>
            </a:extLst>
          </p:cNvPr>
          <p:cNvCxnSpPr>
            <a:cxnSpLocks/>
          </p:cNvCxnSpPr>
          <p:nvPr/>
        </p:nvCxnSpPr>
        <p:spPr>
          <a:xfrm rot="2700000" flipV="1">
            <a:off x="5970659" y="4332792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CCCA20B-A692-442D-B2A7-C8C9BC7E399E}"/>
              </a:ext>
            </a:extLst>
          </p:cNvPr>
          <p:cNvCxnSpPr>
            <a:cxnSpLocks/>
          </p:cNvCxnSpPr>
          <p:nvPr/>
        </p:nvCxnSpPr>
        <p:spPr>
          <a:xfrm rot="2700000" flipV="1">
            <a:off x="5970055" y="1708230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5D972A3-33E2-44E6-9C45-341796333C88}"/>
              </a:ext>
            </a:extLst>
          </p:cNvPr>
          <p:cNvCxnSpPr>
            <a:cxnSpLocks/>
          </p:cNvCxnSpPr>
          <p:nvPr/>
        </p:nvCxnSpPr>
        <p:spPr>
          <a:xfrm rot="13500000" flipV="1">
            <a:off x="4617346" y="4391517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59F5C0A-7B4D-480F-96D4-784B4464F271}"/>
              </a:ext>
            </a:extLst>
          </p:cNvPr>
          <p:cNvCxnSpPr>
            <a:cxnSpLocks/>
          </p:cNvCxnSpPr>
          <p:nvPr/>
        </p:nvCxnSpPr>
        <p:spPr>
          <a:xfrm rot="13500000" flipV="1">
            <a:off x="1940728" y="4385391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E2CEC3F-DEAB-48BA-A14A-D999A17A8636}"/>
              </a:ext>
            </a:extLst>
          </p:cNvPr>
          <p:cNvCxnSpPr>
            <a:cxnSpLocks/>
          </p:cNvCxnSpPr>
          <p:nvPr/>
        </p:nvCxnSpPr>
        <p:spPr>
          <a:xfrm rot="13500000" flipV="1">
            <a:off x="1884487" y="1708230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AA137D4-F23A-4CC6-8990-09FC8421B18D}"/>
              </a:ext>
            </a:extLst>
          </p:cNvPr>
          <p:cNvCxnSpPr>
            <a:cxnSpLocks/>
          </p:cNvCxnSpPr>
          <p:nvPr/>
        </p:nvCxnSpPr>
        <p:spPr>
          <a:xfrm rot="13500000" flipV="1">
            <a:off x="4596177" y="1715579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D598D00-CC88-4E6C-81FB-287546579C5D}"/>
              </a:ext>
            </a:extLst>
          </p:cNvPr>
          <p:cNvCxnSpPr>
            <a:cxnSpLocks/>
          </p:cNvCxnSpPr>
          <p:nvPr/>
        </p:nvCxnSpPr>
        <p:spPr>
          <a:xfrm rot="13500000" flipV="1">
            <a:off x="5928202" y="3044091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DB921F1-676C-4657-8586-F347FBB45F1B}"/>
              </a:ext>
            </a:extLst>
          </p:cNvPr>
          <p:cNvCxnSpPr>
            <a:cxnSpLocks/>
          </p:cNvCxnSpPr>
          <p:nvPr/>
        </p:nvCxnSpPr>
        <p:spPr>
          <a:xfrm rot="13500000" flipV="1">
            <a:off x="3257463" y="3044092"/>
            <a:ext cx="0" cy="691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117702-F675-48DD-84FF-5D2B15C408A2}"/>
              </a:ext>
            </a:extLst>
          </p:cNvPr>
          <p:cNvCxnSpPr>
            <a:cxnSpLocks/>
          </p:cNvCxnSpPr>
          <p:nvPr/>
        </p:nvCxnSpPr>
        <p:spPr>
          <a:xfrm rot="2700000" flipV="1">
            <a:off x="3179305" y="2855576"/>
            <a:ext cx="0" cy="691632"/>
          </a:xfrm>
          <a:prstGeom prst="straightConnector1">
            <a:avLst/>
          </a:prstGeom>
          <a:ln w="76200">
            <a:solidFill>
              <a:srgbClr val="FF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弧形 49">
            <a:extLst>
              <a:ext uri="{FF2B5EF4-FFF2-40B4-BE49-F238E27FC236}">
                <a16:creationId xmlns:a16="http://schemas.microsoft.com/office/drawing/2014/main" id="{6537C866-D9D0-407F-B1A5-2FFBC9E4CA66}"/>
              </a:ext>
            </a:extLst>
          </p:cNvPr>
          <p:cNvSpPr/>
          <p:nvPr/>
        </p:nvSpPr>
        <p:spPr>
          <a:xfrm rot="13397970">
            <a:off x="2731466" y="1962066"/>
            <a:ext cx="1408320" cy="1404997"/>
          </a:xfrm>
          <a:prstGeom prst="arc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386AE823-56BC-4977-8D9B-3DB3A58AA60F}"/>
              </a:ext>
            </a:extLst>
          </p:cNvPr>
          <p:cNvSpPr txBox="1">
            <a:spLocks/>
          </p:cNvSpPr>
          <p:nvPr/>
        </p:nvSpPr>
        <p:spPr>
          <a:xfrm>
            <a:off x="2320363" y="2292266"/>
            <a:ext cx="37634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Gill Sans MT" panose="020B0502020104020203" pitchFamily="34" charset="0"/>
                <a:cs typeface="Arial" panose="020B0604020202020204" pitchFamily="34" charset="0"/>
              </a:rPr>
              <a:t>t</a:t>
            </a:r>
            <a:endParaRPr lang="en-US" sz="32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FDEE2A68-5DFF-44C7-AC4C-7DFAB4B9FBD2}"/>
              </a:ext>
            </a:extLst>
          </p:cNvPr>
          <p:cNvSpPr txBox="1">
            <a:spLocks/>
          </p:cNvSpPr>
          <p:nvPr/>
        </p:nvSpPr>
        <p:spPr>
          <a:xfrm>
            <a:off x="3507143" y="2629040"/>
            <a:ext cx="376342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Gill Sans MT" panose="020B0502020104020203" pitchFamily="34" charset="0"/>
                <a:cs typeface="Arial" panose="020B0604020202020204" pitchFamily="34" charset="0"/>
              </a:rPr>
              <a:t>U</a:t>
            </a:r>
            <a:endParaRPr lang="en-US" sz="3200" dirty="0">
              <a:solidFill>
                <a:srgbClr val="FF0000"/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64" name="标题 1">
            <a:extLst>
              <a:ext uri="{FF2B5EF4-FFF2-40B4-BE49-F238E27FC236}">
                <a16:creationId xmlns:a16="http://schemas.microsoft.com/office/drawing/2014/main" id="{A572183F-798F-4606-90CD-DEE0118E044B}"/>
              </a:ext>
            </a:extLst>
          </p:cNvPr>
          <p:cNvSpPr txBox="1">
            <a:spLocks/>
          </p:cNvSpPr>
          <p:nvPr/>
        </p:nvSpPr>
        <p:spPr>
          <a:xfrm>
            <a:off x="3099443" y="5110704"/>
            <a:ext cx="1669354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latin typeface="Gill Sans MT" panose="020B0502020104020203" pitchFamily="34" charset="0"/>
                <a:cs typeface="Arial" panose="020B0604020202020204" pitchFamily="34" charset="0"/>
              </a:rPr>
              <a:t>J ~ -2t</a:t>
            </a:r>
            <a:r>
              <a:rPr lang="en-US" sz="2600" baseline="30000" dirty="0">
                <a:latin typeface="Gill Sans MT" panose="020B0502020104020203" pitchFamily="34" charset="0"/>
                <a:cs typeface="Arial" panose="020B0604020202020204" pitchFamily="34" charset="0"/>
              </a:rPr>
              <a:t>2</a:t>
            </a:r>
            <a:r>
              <a:rPr lang="en-US" sz="2600" dirty="0">
                <a:latin typeface="Gill Sans MT" panose="020B0502020104020203" pitchFamily="34" charset="0"/>
                <a:cs typeface="Arial" panose="020B0604020202020204" pitchFamily="34" charset="0"/>
              </a:rPr>
              <a:t>/U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15A9B8D-8235-4EBD-B937-F952835149D1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Spin-charge stripe phase in doped Mott insulators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23D310DB-3080-4701-A4FE-98FD2189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9BD85F37-1F11-47BF-AA7F-480CA6DBA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91" r="9796" b="18878"/>
          <a:stretch/>
        </p:blipFill>
        <p:spPr>
          <a:xfrm>
            <a:off x="8155710" y="1705693"/>
            <a:ext cx="2254867" cy="3854255"/>
          </a:xfrm>
          <a:prstGeom prst="rect">
            <a:avLst/>
          </a:prstGeom>
        </p:spPr>
      </p:pic>
      <p:sp>
        <p:nvSpPr>
          <p:cNvPr id="70" name="标题 1">
            <a:extLst>
              <a:ext uri="{FF2B5EF4-FFF2-40B4-BE49-F238E27FC236}">
                <a16:creationId xmlns:a16="http://schemas.microsoft.com/office/drawing/2014/main" id="{E1455B75-447F-4B04-BA16-BC1326FD3652}"/>
              </a:ext>
            </a:extLst>
          </p:cNvPr>
          <p:cNvSpPr txBox="1">
            <a:spLocks/>
          </p:cNvSpPr>
          <p:nvPr/>
        </p:nvSpPr>
        <p:spPr>
          <a:xfrm>
            <a:off x="7839504" y="6029717"/>
            <a:ext cx="3891046" cy="378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Nature 375, 561 (1995)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39CABAF-DE49-40A0-A48D-D5408A1B7099}"/>
              </a:ext>
            </a:extLst>
          </p:cNvPr>
          <p:cNvSpPr txBox="1"/>
          <p:nvPr/>
        </p:nvSpPr>
        <p:spPr>
          <a:xfrm>
            <a:off x="7474994" y="1337288"/>
            <a:ext cx="279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space</a:t>
            </a:r>
          </a:p>
        </p:txBody>
      </p:sp>
    </p:spTree>
    <p:extLst>
      <p:ext uri="{BB962C8B-B14F-4D97-AF65-F5344CB8AC3E}">
        <p14:creationId xmlns:p14="http://schemas.microsoft.com/office/powerpoint/2010/main" val="3804060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52CCE4-DC8A-48DB-99A8-3F6C33D3DF7B}"/>
              </a:ext>
            </a:extLst>
          </p:cNvPr>
          <p:cNvSpPr txBox="1"/>
          <p:nvPr/>
        </p:nvSpPr>
        <p:spPr>
          <a:xfrm>
            <a:off x="4331187" y="2843678"/>
            <a:ext cx="56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have significant O 2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611C3-35C5-4B14-B9F1-B46524AA5ADE}"/>
              </a:ext>
            </a:extLst>
          </p:cNvPr>
          <p:cNvSpPr txBox="1"/>
          <p:nvPr/>
        </p:nvSpPr>
        <p:spPr>
          <a:xfrm>
            <a:off x="4333137" y="1979022"/>
            <a:ext cx="5065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B56206-3A74-4459-859F-CD30E6E29EB5}"/>
              </a:ext>
            </a:extLst>
          </p:cNvPr>
          <p:cNvSpPr txBox="1"/>
          <p:nvPr/>
        </p:nvSpPr>
        <p:spPr>
          <a:xfrm>
            <a:off x="4331969" y="3151825"/>
            <a:ext cx="2946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Higher energy resolution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B8F52F-C81C-4338-872B-7E407BCAAAC1}"/>
              </a:ext>
            </a:extLst>
          </p:cNvPr>
          <p:cNvSpPr txBox="1"/>
          <p:nvPr/>
        </p:nvSpPr>
        <p:spPr>
          <a:xfrm>
            <a:off x="4528439" y="2428106"/>
            <a:ext cx="292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O </a:t>
            </a:r>
            <a:r>
              <a:rPr lang="en-US" i="1" dirty="0">
                <a:latin typeface="Open Sans" panose="020B0606030504020204" pitchFamily="34" charset="0"/>
              </a:rPr>
              <a:t>K</a:t>
            </a:r>
            <a:r>
              <a:rPr lang="en-US" dirty="0">
                <a:latin typeface="Open Sans" panose="020B0606030504020204" pitchFamily="34" charset="0"/>
              </a:rPr>
              <a:t>-edge RIXS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00C83D-FB7E-4039-A813-B0F0074C179A}"/>
              </a:ext>
            </a:extLst>
          </p:cNvPr>
          <p:cNvGrpSpPr/>
          <p:nvPr/>
        </p:nvGrpSpPr>
        <p:grpSpPr>
          <a:xfrm>
            <a:off x="9704018" y="4323379"/>
            <a:ext cx="2106011" cy="2161205"/>
            <a:chOff x="10339042" y="4031393"/>
            <a:chExt cx="2106011" cy="2161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29526D-61D1-4299-A697-7D58245AB976}"/>
                </a:ext>
              </a:extLst>
            </p:cNvPr>
            <p:cNvGrpSpPr/>
            <p:nvPr/>
          </p:nvGrpSpPr>
          <p:grpSpPr>
            <a:xfrm>
              <a:off x="10339042" y="4031393"/>
              <a:ext cx="2106011" cy="1824786"/>
              <a:chOff x="354731" y="4567387"/>
              <a:chExt cx="2492164" cy="2159374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F00C8597-F542-45FC-984F-0780FC6C5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949" t="63327"/>
              <a:stretch/>
            </p:blipFill>
            <p:spPr>
              <a:xfrm>
                <a:off x="354731" y="4891596"/>
                <a:ext cx="2492164" cy="1835165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861B1-92BD-4780-926C-0AC0CEA0E702}"/>
                  </a:ext>
                </a:extLst>
              </p:cNvPr>
              <p:cNvSpPr txBox="1"/>
              <p:nvPr/>
            </p:nvSpPr>
            <p:spPr>
              <a:xfrm>
                <a:off x="694553" y="4567387"/>
                <a:ext cx="181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LSCO XAS</a:t>
                </a: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F59F8D-883D-44FB-B17C-BF1CCB5A426E}"/>
                </a:ext>
              </a:extLst>
            </p:cNvPr>
            <p:cNvSpPr/>
            <p:nvPr/>
          </p:nvSpPr>
          <p:spPr>
            <a:xfrm>
              <a:off x="10495976" y="5915599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Chen PRL 66, 104 (1991)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28E8A44-9B0A-4C6B-BFAD-30B29635A491}"/>
              </a:ext>
            </a:extLst>
          </p:cNvPr>
          <p:cNvGrpSpPr/>
          <p:nvPr/>
        </p:nvGrpSpPr>
        <p:grpSpPr>
          <a:xfrm>
            <a:off x="6993577" y="4524246"/>
            <a:ext cx="2457724" cy="1960338"/>
            <a:chOff x="9779864" y="4603746"/>
            <a:chExt cx="2457724" cy="19603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88EC55-8887-4F6E-B26E-EE24C753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296" y="4603746"/>
              <a:ext cx="2184913" cy="159792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716300-B254-4CDD-BB75-59C8B30378D9}"/>
                </a:ext>
              </a:extLst>
            </p:cNvPr>
            <p:cNvSpPr/>
            <p:nvPr/>
          </p:nvSpPr>
          <p:spPr>
            <a:xfrm>
              <a:off x="9779864" y="6287085"/>
              <a:ext cx="2457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Johnston PRB 82, 064513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697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52CCE4-DC8A-48DB-99A8-3F6C33D3DF7B}"/>
              </a:ext>
            </a:extLst>
          </p:cNvPr>
          <p:cNvSpPr txBox="1"/>
          <p:nvPr/>
        </p:nvSpPr>
        <p:spPr>
          <a:xfrm>
            <a:off x="4331187" y="2843678"/>
            <a:ext cx="56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have significant O 2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611C3-35C5-4B14-B9F1-B46524AA5ADE}"/>
              </a:ext>
            </a:extLst>
          </p:cNvPr>
          <p:cNvSpPr txBox="1"/>
          <p:nvPr/>
        </p:nvSpPr>
        <p:spPr>
          <a:xfrm>
            <a:off x="4333137" y="1979022"/>
            <a:ext cx="5065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B8D257-4769-4316-8AB3-FE2FB1309F85}"/>
              </a:ext>
            </a:extLst>
          </p:cNvPr>
          <p:cNvSpPr txBox="1"/>
          <p:nvPr/>
        </p:nvSpPr>
        <p:spPr>
          <a:xfrm>
            <a:off x="4337771" y="3526734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Longer core-hole lifetime — larger RIXS phonon cross sections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B56206-3A74-4459-859F-CD30E6E29EB5}"/>
              </a:ext>
            </a:extLst>
          </p:cNvPr>
          <p:cNvSpPr txBox="1"/>
          <p:nvPr/>
        </p:nvSpPr>
        <p:spPr>
          <a:xfrm>
            <a:off x="4331969" y="3151825"/>
            <a:ext cx="2946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Higher energy resolution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B8F52F-C81C-4338-872B-7E407BCAAAC1}"/>
              </a:ext>
            </a:extLst>
          </p:cNvPr>
          <p:cNvSpPr txBox="1"/>
          <p:nvPr/>
        </p:nvSpPr>
        <p:spPr>
          <a:xfrm>
            <a:off x="4528439" y="2428106"/>
            <a:ext cx="292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O </a:t>
            </a:r>
            <a:r>
              <a:rPr lang="en-US" i="1" dirty="0">
                <a:latin typeface="Open Sans" panose="020B0606030504020204" pitchFamily="34" charset="0"/>
              </a:rPr>
              <a:t>K</a:t>
            </a:r>
            <a:r>
              <a:rPr lang="en-US" dirty="0">
                <a:latin typeface="Open Sans" panose="020B0606030504020204" pitchFamily="34" charset="0"/>
              </a:rPr>
              <a:t>-edge RIXS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00C83D-FB7E-4039-A813-B0F0074C179A}"/>
              </a:ext>
            </a:extLst>
          </p:cNvPr>
          <p:cNvGrpSpPr/>
          <p:nvPr/>
        </p:nvGrpSpPr>
        <p:grpSpPr>
          <a:xfrm>
            <a:off x="9704018" y="4323379"/>
            <a:ext cx="2106011" cy="2161205"/>
            <a:chOff x="10339042" y="4031393"/>
            <a:chExt cx="2106011" cy="2161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29526D-61D1-4299-A697-7D58245AB976}"/>
                </a:ext>
              </a:extLst>
            </p:cNvPr>
            <p:cNvGrpSpPr/>
            <p:nvPr/>
          </p:nvGrpSpPr>
          <p:grpSpPr>
            <a:xfrm>
              <a:off x="10339042" y="4031393"/>
              <a:ext cx="2106011" cy="1824786"/>
              <a:chOff x="354731" y="4567387"/>
              <a:chExt cx="2492164" cy="2159374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F00C8597-F542-45FC-984F-0780FC6C5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949" t="63327"/>
              <a:stretch/>
            </p:blipFill>
            <p:spPr>
              <a:xfrm>
                <a:off x="354731" y="4891596"/>
                <a:ext cx="2492164" cy="1835165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861B1-92BD-4780-926C-0AC0CEA0E702}"/>
                  </a:ext>
                </a:extLst>
              </p:cNvPr>
              <p:cNvSpPr txBox="1"/>
              <p:nvPr/>
            </p:nvSpPr>
            <p:spPr>
              <a:xfrm>
                <a:off x="694553" y="4567387"/>
                <a:ext cx="181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LSCO XAS</a:t>
                </a: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F59F8D-883D-44FB-B17C-BF1CCB5A426E}"/>
                </a:ext>
              </a:extLst>
            </p:cNvPr>
            <p:cNvSpPr/>
            <p:nvPr/>
          </p:nvSpPr>
          <p:spPr>
            <a:xfrm>
              <a:off x="10495976" y="5915599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Chen PRL 66, 104 (1991)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28E8A44-9B0A-4C6B-BFAD-30B29635A491}"/>
              </a:ext>
            </a:extLst>
          </p:cNvPr>
          <p:cNvGrpSpPr/>
          <p:nvPr/>
        </p:nvGrpSpPr>
        <p:grpSpPr>
          <a:xfrm>
            <a:off x="6993577" y="4524246"/>
            <a:ext cx="2457724" cy="1960338"/>
            <a:chOff x="9779864" y="4603746"/>
            <a:chExt cx="2457724" cy="19603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88EC55-8887-4F6E-B26E-EE24C753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296" y="4603746"/>
              <a:ext cx="2184913" cy="159792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716300-B254-4CDD-BB75-59C8B30378D9}"/>
                </a:ext>
              </a:extLst>
            </p:cNvPr>
            <p:cNvSpPr/>
            <p:nvPr/>
          </p:nvSpPr>
          <p:spPr>
            <a:xfrm>
              <a:off x="9779864" y="6287085"/>
              <a:ext cx="2457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Johnston PRB 82, 064513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919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92B30-BEE0-4116-8044-8F2CB5DF7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611261" y="1463121"/>
            <a:ext cx="2158833" cy="45441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EPC through lower-lying phonons?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7FF19C-15F9-48E2-AD46-468B44B5C561}"/>
              </a:ext>
            </a:extLst>
          </p:cNvPr>
          <p:cNvSpPr txBox="1"/>
          <p:nvPr/>
        </p:nvSpPr>
        <p:spPr>
          <a:xfrm>
            <a:off x="2702801" y="3228945"/>
            <a:ext cx="981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Apical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5DC1D5-19B3-4D5D-811E-7E1A0ABDC986}"/>
              </a:ext>
            </a:extLst>
          </p:cNvPr>
          <p:cNvSpPr txBox="1"/>
          <p:nvPr/>
        </p:nvSpPr>
        <p:spPr>
          <a:xfrm>
            <a:off x="2702801" y="3773721"/>
            <a:ext cx="1196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Buckling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E340F-435D-48F6-AE05-C690B59F13B2}"/>
              </a:ext>
            </a:extLst>
          </p:cNvPr>
          <p:cNvSpPr txBox="1"/>
          <p:nvPr/>
        </p:nvSpPr>
        <p:spPr>
          <a:xfrm>
            <a:off x="2702802" y="2070394"/>
            <a:ext cx="1259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</a:rPr>
              <a:t>Bond-</a:t>
            </a:r>
          </a:p>
          <a:p>
            <a:r>
              <a:rPr lang="en-US" sz="1600" dirty="0">
                <a:latin typeface="Open Sans" panose="020B0606030504020204" pitchFamily="34" charset="0"/>
              </a:rPr>
              <a:t>stretching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985047-F9F4-4A79-BFA9-09F5C6802F20}"/>
              </a:ext>
            </a:extLst>
          </p:cNvPr>
          <p:cNvSpPr txBox="1"/>
          <p:nvPr/>
        </p:nvSpPr>
        <p:spPr>
          <a:xfrm>
            <a:off x="248275" y="6273377"/>
            <a:ext cx="3545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Giustino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et al.,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Nature 452, 975 (2008)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52CCE4-DC8A-48DB-99A8-3F6C33D3DF7B}"/>
              </a:ext>
            </a:extLst>
          </p:cNvPr>
          <p:cNvSpPr txBox="1"/>
          <p:nvPr/>
        </p:nvSpPr>
        <p:spPr>
          <a:xfrm>
            <a:off x="4331187" y="2843678"/>
            <a:ext cx="56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have significant O 2</a:t>
            </a:r>
            <a:r>
              <a:rPr lang="en-US" sz="1400" b="0" i="1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30ACE-724C-428D-A386-69E5FA9960A4}"/>
              </a:ext>
            </a:extLst>
          </p:cNvPr>
          <p:cNvSpPr txBox="1"/>
          <p:nvPr/>
        </p:nvSpPr>
        <p:spPr>
          <a:xfrm>
            <a:off x="4333137" y="1581711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may also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couple strongly to charge order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611C3-35C5-4B14-B9F1-B46524AA5ADE}"/>
              </a:ext>
            </a:extLst>
          </p:cNvPr>
          <p:cNvSpPr txBox="1"/>
          <p:nvPr/>
        </p:nvSpPr>
        <p:spPr>
          <a:xfrm>
            <a:off x="4333137" y="1979022"/>
            <a:ext cx="5065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B8D257-4769-4316-8AB3-FE2FB1309F85}"/>
              </a:ext>
            </a:extLst>
          </p:cNvPr>
          <p:cNvSpPr txBox="1"/>
          <p:nvPr/>
        </p:nvSpPr>
        <p:spPr>
          <a:xfrm>
            <a:off x="4337771" y="3526734"/>
            <a:ext cx="5881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Longer core-hole lifetime — larger RIXS phonon cross sections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400BA1-EA93-420C-9619-D9F7A6734447}"/>
              </a:ext>
            </a:extLst>
          </p:cNvPr>
          <p:cNvSpPr txBox="1"/>
          <p:nvPr/>
        </p:nvSpPr>
        <p:spPr>
          <a:xfrm>
            <a:off x="4337771" y="3897081"/>
            <a:ext cx="56091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1"/>
                </a:solidFill>
                <a:latin typeface="Open Sans" panose="020B0606030504020204" pitchFamily="34" charset="0"/>
              </a:rPr>
              <a:t>Single magnon disallowed — phonons are more isolated</a:t>
            </a:r>
            <a:endParaRPr lang="en-US" sz="1400" b="0" i="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B56206-3A74-4459-859F-CD30E6E29EB5}"/>
              </a:ext>
            </a:extLst>
          </p:cNvPr>
          <p:cNvSpPr txBox="1"/>
          <p:nvPr/>
        </p:nvSpPr>
        <p:spPr>
          <a:xfrm>
            <a:off x="4331969" y="3151825"/>
            <a:ext cx="2946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Higher energy resolution</a:t>
            </a:r>
            <a:endParaRPr lang="en-US" sz="1400" b="0" i="0" baseline="-25000" dirty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B8F52F-C81C-4338-872B-7E407BCAAAC1}"/>
              </a:ext>
            </a:extLst>
          </p:cNvPr>
          <p:cNvSpPr txBox="1"/>
          <p:nvPr/>
        </p:nvSpPr>
        <p:spPr>
          <a:xfrm>
            <a:off x="4528439" y="2428106"/>
            <a:ext cx="292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O </a:t>
            </a:r>
            <a:r>
              <a:rPr lang="en-US" i="1" dirty="0">
                <a:latin typeface="Open Sans" panose="020B0606030504020204" pitchFamily="34" charset="0"/>
              </a:rPr>
              <a:t>K</a:t>
            </a:r>
            <a:r>
              <a:rPr lang="en-US" dirty="0">
                <a:latin typeface="Open Sans" panose="020B0606030504020204" pitchFamily="34" charset="0"/>
              </a:rPr>
              <a:t>-edge RIXS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CF0605-7E2D-4AA0-AC34-BF04F5093583}"/>
              </a:ext>
            </a:extLst>
          </p:cNvPr>
          <p:cNvSpPr txBox="1"/>
          <p:nvPr/>
        </p:nvSpPr>
        <p:spPr>
          <a:xfrm>
            <a:off x="4512011" y="1213569"/>
            <a:ext cx="3465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Why lower-energy phonons</a:t>
            </a:r>
            <a:endParaRPr lang="en-US" b="0" i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4737DF-D4E9-4153-AADC-17E87285E02F}"/>
              </a:ext>
            </a:extLst>
          </p:cNvPr>
          <p:cNvGrpSpPr/>
          <p:nvPr/>
        </p:nvGrpSpPr>
        <p:grpSpPr>
          <a:xfrm>
            <a:off x="3899647" y="4428132"/>
            <a:ext cx="2867627" cy="2124457"/>
            <a:chOff x="6658845" y="4425561"/>
            <a:chExt cx="2867627" cy="2124457"/>
          </a:xfrm>
        </p:grpSpPr>
        <p:pic>
          <p:nvPicPr>
            <p:cNvPr id="29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5703FDDA-BB85-42B9-A2AA-1AD6BAF3ED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658845" y="4425561"/>
              <a:ext cx="2867627" cy="176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9005B4-5502-4683-83DB-CB114BDC0450}"/>
                </a:ext>
              </a:extLst>
            </p:cNvPr>
            <p:cNvSpPr/>
            <p:nvPr/>
          </p:nvSpPr>
          <p:spPr>
            <a:xfrm>
              <a:off x="7305207" y="6273019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00C83D-FB7E-4039-A813-B0F0074C179A}"/>
              </a:ext>
            </a:extLst>
          </p:cNvPr>
          <p:cNvGrpSpPr/>
          <p:nvPr/>
        </p:nvGrpSpPr>
        <p:grpSpPr>
          <a:xfrm>
            <a:off x="9704018" y="4323379"/>
            <a:ext cx="2106011" cy="2161205"/>
            <a:chOff x="10339042" y="4031393"/>
            <a:chExt cx="2106011" cy="2161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929526D-61D1-4299-A697-7D58245AB976}"/>
                </a:ext>
              </a:extLst>
            </p:cNvPr>
            <p:cNvGrpSpPr/>
            <p:nvPr/>
          </p:nvGrpSpPr>
          <p:grpSpPr>
            <a:xfrm>
              <a:off x="10339042" y="4031393"/>
              <a:ext cx="2106011" cy="1824786"/>
              <a:chOff x="354731" y="4567387"/>
              <a:chExt cx="2492164" cy="2159374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F00C8597-F542-45FC-984F-0780FC6C5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949" t="63327"/>
              <a:stretch/>
            </p:blipFill>
            <p:spPr>
              <a:xfrm>
                <a:off x="354731" y="4891596"/>
                <a:ext cx="2492164" cy="1835165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861B1-92BD-4780-926C-0AC0CEA0E702}"/>
                  </a:ext>
                </a:extLst>
              </p:cNvPr>
              <p:cNvSpPr txBox="1"/>
              <p:nvPr/>
            </p:nvSpPr>
            <p:spPr>
              <a:xfrm>
                <a:off x="694553" y="4567387"/>
                <a:ext cx="1812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LSCO XAS</a:t>
                </a: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DF59F8D-883D-44FB-B17C-BF1CCB5A426E}"/>
                </a:ext>
              </a:extLst>
            </p:cNvPr>
            <p:cNvSpPr/>
            <p:nvPr/>
          </p:nvSpPr>
          <p:spPr>
            <a:xfrm>
              <a:off x="10495976" y="5915599"/>
              <a:ext cx="19078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Chen PRL 66, 104 (1991)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28E8A44-9B0A-4C6B-BFAD-30B29635A491}"/>
              </a:ext>
            </a:extLst>
          </p:cNvPr>
          <p:cNvGrpSpPr/>
          <p:nvPr/>
        </p:nvGrpSpPr>
        <p:grpSpPr>
          <a:xfrm>
            <a:off x="6993577" y="4524246"/>
            <a:ext cx="2457724" cy="1960338"/>
            <a:chOff x="9779864" y="4603746"/>
            <a:chExt cx="2457724" cy="196033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588EC55-8887-4F6E-B26E-EE24C7534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3296" y="4603746"/>
              <a:ext cx="2184913" cy="1597921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6716300-B254-4CDD-BB75-59C8B30378D9}"/>
                </a:ext>
              </a:extLst>
            </p:cNvPr>
            <p:cNvSpPr/>
            <p:nvPr/>
          </p:nvSpPr>
          <p:spPr>
            <a:xfrm>
              <a:off x="9779864" y="6287085"/>
              <a:ext cx="24577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Johnston PRB 82, 064513 (2010)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749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10F6D54-5AFF-4284-B769-B6405FAAB911}"/>
              </a:ext>
            </a:extLst>
          </p:cNvPr>
          <p:cNvGrpSpPr/>
          <p:nvPr/>
        </p:nvGrpSpPr>
        <p:grpSpPr>
          <a:xfrm>
            <a:off x="283228" y="1639266"/>
            <a:ext cx="5812772" cy="3307699"/>
            <a:chOff x="283227" y="1639266"/>
            <a:chExt cx="5812772" cy="3307699"/>
          </a:xfrm>
        </p:grpSpPr>
        <p:pic>
          <p:nvPicPr>
            <p:cNvPr id="9" name="图片 8" descr="人站在建筑的摆设布局&#10;&#10;中度可信度描述已自动生成">
              <a:extLst>
                <a:ext uri="{FF2B5EF4-FFF2-40B4-BE49-F238E27FC236}">
                  <a16:creationId xmlns:a16="http://schemas.microsoft.com/office/drawing/2014/main" id="{131DD17B-C693-470C-9927-ACD092883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3" r="3237"/>
            <a:stretch/>
          </p:blipFill>
          <p:spPr>
            <a:xfrm>
              <a:off x="283227" y="1639266"/>
              <a:ext cx="5812772" cy="29075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2955624-4021-4864-B34E-704695800063}"/>
                </a:ext>
              </a:extLst>
            </p:cNvPr>
            <p:cNvSpPr/>
            <p:nvPr/>
          </p:nvSpPr>
          <p:spPr>
            <a:xfrm>
              <a:off x="283227" y="4546855"/>
              <a:ext cx="33851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I21, Diamond Light Source,</a:t>
              </a:r>
              <a:r>
                <a:rPr lang="zh-CN" altLang="en-US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dirty="0">
                  <a:latin typeface="Gill Sans MT" panose="020B0502020104020203" pitchFamily="34" charset="0"/>
                  <a:cs typeface="Segoe UI" panose="020B0502040204020203" pitchFamily="34" charset="0"/>
                </a:rPr>
                <a:t>UK</a:t>
              </a:r>
              <a:endParaRPr lang="en-US" sz="2000" dirty="0">
                <a:latin typeface="Gill Sans MT" panose="020B05020201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" name="图片 9" descr="图片包含 草, 户外, 山, 田地&#10;&#10;描述已自动生成">
            <a:extLst>
              <a:ext uri="{FF2B5EF4-FFF2-40B4-BE49-F238E27FC236}">
                <a16:creationId xmlns:a16="http://schemas.microsoft.com/office/drawing/2014/main" id="{C7438CCA-FB47-48D3-8ED1-1511AA37E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2863"/>
          <a:stretch/>
        </p:blipFill>
        <p:spPr>
          <a:xfrm>
            <a:off x="5988318" y="3667409"/>
            <a:ext cx="5979565" cy="2912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E610F2-AA91-44EF-9A82-019D6D73D2C1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I21: ultrahigh resolution RIXS beamline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D57979-A55C-4DAA-999D-239BFA01CB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7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97B2A4-5729-40D3-AF44-C0CE6CF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428750"/>
            <a:ext cx="11719560" cy="400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0D50D8-220F-4E53-9600-2A68160078F5}"/>
              </a:ext>
            </a:extLst>
          </p:cNvPr>
          <p:cNvSpPr txBox="1"/>
          <p:nvPr/>
        </p:nvSpPr>
        <p:spPr>
          <a:xfrm>
            <a:off x="9010834" y="1923503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 (E//ab)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8A53E-AFB1-4F65-9F45-5FDBACFE945B}"/>
              </a:ext>
            </a:extLst>
          </p:cNvPr>
          <p:cNvSpPr txBox="1"/>
          <p:nvPr/>
        </p:nvSpPr>
        <p:spPr>
          <a:xfrm>
            <a:off x="9010834" y="2292835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LH (E//c)</a:t>
            </a:r>
            <a:endParaRPr lang="en-US" dirty="0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7AD6FCA-BDFD-41CB-94B5-20E6718568C4}"/>
              </a:ext>
            </a:extLst>
          </p:cNvPr>
          <p:cNvCxnSpPr>
            <a:cxnSpLocks/>
          </p:cNvCxnSpPr>
          <p:nvPr/>
        </p:nvCxnSpPr>
        <p:spPr>
          <a:xfrm>
            <a:off x="2681056" y="1728926"/>
            <a:ext cx="0" cy="32603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245514-FB11-477E-9090-BC94D5217495}"/>
              </a:ext>
            </a:extLst>
          </p:cNvPr>
          <p:cNvSpPr txBox="1"/>
          <p:nvPr/>
        </p:nvSpPr>
        <p:spPr>
          <a:xfrm>
            <a:off x="2305977" y="2517197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ZRS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5201A-81AB-485E-8495-ED33B3141938}"/>
              </a:ext>
            </a:extLst>
          </p:cNvPr>
          <p:cNvSpPr txBox="1"/>
          <p:nvPr/>
        </p:nvSpPr>
        <p:spPr>
          <a:xfrm>
            <a:off x="2973282" y="3359088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UHB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5237F1-0262-43FE-99CF-1856C8D985AF}"/>
              </a:ext>
            </a:extLst>
          </p:cNvPr>
          <p:cNvSpPr txBox="1"/>
          <p:nvPr/>
        </p:nvSpPr>
        <p:spPr>
          <a:xfrm>
            <a:off x="1930150" y="3331256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endParaRPr lang="en-US" i="1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D0698A-35A5-47AE-867C-00D090593EB7}"/>
              </a:ext>
            </a:extLst>
          </p:cNvPr>
          <p:cNvSpPr txBox="1"/>
          <p:nvPr/>
        </p:nvSpPr>
        <p:spPr>
          <a:xfrm>
            <a:off x="1804383" y="2146453"/>
            <a:ext cx="179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1s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187A04-F0EA-404B-91EB-662D6E41394C}"/>
              </a:ext>
            </a:extLst>
          </p:cNvPr>
          <p:cNvSpPr txBox="1"/>
          <p:nvPr/>
        </p:nvSpPr>
        <p:spPr>
          <a:xfrm>
            <a:off x="1867641" y="4331393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dirty="0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i="1" baseline="-25000" dirty="0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A5E9EF-58CF-4D5C-A202-81C1836CB30C}"/>
              </a:ext>
            </a:extLst>
          </p:cNvPr>
          <p:cNvSpPr txBox="1"/>
          <p:nvPr/>
        </p:nvSpPr>
        <p:spPr>
          <a:xfrm>
            <a:off x="2701028" y="3013147"/>
            <a:ext cx="179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1s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F81C5A-1C22-40D4-A2B1-9F677E7F9037}"/>
              </a:ext>
            </a:extLst>
          </p:cNvPr>
          <p:cNvSpPr txBox="1"/>
          <p:nvPr/>
        </p:nvSpPr>
        <p:spPr>
          <a:xfrm>
            <a:off x="43992" y="1184839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Grazing-in XAS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08FA21-D3DC-4125-B0AB-8B6D1A9D3F0E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XAS: significant O </a:t>
            </a:r>
            <a:r>
              <a:rPr lang="en-US" sz="2000" b="0" i="1" dirty="0" err="1">
                <a:effectLst/>
                <a:latin typeface="Open Sans" panose="020B0606030504020204" pitchFamily="34" charset="0"/>
              </a:rPr>
              <a:t>p</a:t>
            </a:r>
            <a:r>
              <a:rPr lang="en-US" sz="2000" b="0" i="1" baseline="-25000" dirty="0" err="1">
                <a:effectLst/>
                <a:latin typeface="Open Sans" panose="020B0606030504020204" pitchFamily="34" charset="0"/>
              </a:rPr>
              <a:t>xy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 orbital character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239FE3-6802-4F95-B772-24A7F415E338}"/>
              </a:ext>
            </a:extLst>
          </p:cNvPr>
          <p:cNvSpPr txBox="1"/>
          <p:nvPr/>
        </p:nvSpPr>
        <p:spPr>
          <a:xfrm>
            <a:off x="1542865" y="5739583"/>
            <a:ext cx="496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Resonance at the Zhang-Rice singlet energy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42DF8D6-D65F-45EF-B5D9-DF09D1931ACB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19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1115772-5F4A-4D40-88DA-66BFC363299D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64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 dirty="0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71C9BC-48C4-4166-AE8C-D7028452825A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8FB203B-BDC6-46EF-A536-FE5BD1022334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O </a:t>
            </a:r>
            <a:r>
              <a:rPr lang="en-US" sz="1600" i="1" dirty="0">
                <a:latin typeface="Open Sans" panose="020B0606030504020204" pitchFamily="34" charset="0"/>
              </a:rPr>
              <a:t>K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850DCFB7-1204-4599-AC60-BA8E433C6F40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4AF2A5C-7E7A-4581-ACE2-421A94E75AA5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Cu </a:t>
            </a:r>
            <a:r>
              <a:rPr lang="en-US" sz="1600" i="1" dirty="0">
                <a:latin typeface="Open Sans" panose="020B0606030504020204" pitchFamily="34" charset="0"/>
              </a:rPr>
              <a:t>L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6A070E6-19B8-4D16-9577-CEBAE912CF5D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11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 dirty="0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5126412" y="4385511"/>
            <a:ext cx="6569952" cy="2238727"/>
            <a:chOff x="5126412" y="4385511"/>
            <a:chExt cx="6569952" cy="223872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5126412" y="4385511"/>
              <a:ext cx="6569952" cy="2238727"/>
              <a:chOff x="1162975" y="1541127"/>
              <a:chExt cx="6569952" cy="223872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72F466-7758-4759-B502-75E414A00FD2}"/>
                  </a:ext>
                </a:extLst>
              </p:cNvPr>
              <p:cNvSpPr/>
              <p:nvPr/>
            </p:nvSpPr>
            <p:spPr>
              <a:xfrm>
                <a:off x="6961808" y="1567718"/>
                <a:ext cx="771119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1CDFD3-DD99-4FDB-8785-7AF980B0E078}"/>
                  </a:ext>
                </a:extLst>
              </p:cNvPr>
              <p:cNvSpPr/>
              <p:nvPr/>
            </p:nvSpPr>
            <p:spPr>
              <a:xfrm>
                <a:off x="4560722" y="1618575"/>
                <a:ext cx="1038688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264" t="13328" r="54010" b="48052"/>
              <a:stretch/>
            </p:blipFill>
            <p:spPr>
              <a:xfrm>
                <a:off x="5137174" y="1541127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Cu </a:t>
            </a:r>
            <a:r>
              <a:rPr lang="en-US" sz="1600" i="1" dirty="0">
                <a:latin typeface="Open Sans" panose="020B0606030504020204" pitchFamily="34" charset="0"/>
              </a:rPr>
              <a:t>L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O </a:t>
            </a:r>
            <a:r>
              <a:rPr lang="en-US" sz="1600" i="1" dirty="0">
                <a:latin typeface="Open Sans" panose="020B0606030504020204" pitchFamily="34" charset="0"/>
              </a:rPr>
              <a:t>K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88BF926-742D-43F5-8543-AC31F2E1EAEF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27129F2-B9C5-42B7-87A1-5A983FB13508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BCC312E2-A0DF-4332-ACAE-41F5FCB27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D1F3914-963B-44E7-AA1A-4B4F5430C75D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D3438B6-1E98-4BCA-9627-576D17D25FCF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56DF37F-DB7C-46DA-967B-B17D43D96998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0EF9C11-067D-4F17-9AD1-F02CD0C5E6E9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9F1CFFB-0CF1-4187-A25E-CCDEF496DFA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18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 dirty="0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5126412" y="4286940"/>
            <a:ext cx="6569952" cy="2337298"/>
            <a:chOff x="5126412" y="4286940"/>
            <a:chExt cx="6569952" cy="233729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5126412" y="4286940"/>
              <a:ext cx="6569952" cy="2337298"/>
              <a:chOff x="1162975" y="1442556"/>
              <a:chExt cx="6569952" cy="2337298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72F466-7758-4759-B502-75E414A00FD2}"/>
                  </a:ext>
                </a:extLst>
              </p:cNvPr>
              <p:cNvSpPr/>
              <p:nvPr/>
            </p:nvSpPr>
            <p:spPr>
              <a:xfrm>
                <a:off x="6961808" y="1567718"/>
                <a:ext cx="771119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264" t="13328" r="54010" b="48052"/>
              <a:stretch/>
            </p:blipFill>
            <p:spPr>
              <a:xfrm>
                <a:off x="2742036" y="1442556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Cu </a:t>
            </a:r>
            <a:r>
              <a:rPr lang="en-US" sz="1600" i="1" dirty="0">
                <a:latin typeface="Open Sans" panose="020B0606030504020204" pitchFamily="34" charset="0"/>
              </a:rPr>
              <a:t>L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O </a:t>
            </a:r>
            <a:r>
              <a:rPr lang="en-US" sz="1600" i="1" dirty="0">
                <a:latin typeface="Open Sans" panose="020B0606030504020204" pitchFamily="34" charset="0"/>
              </a:rPr>
              <a:t>K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42909FE-8147-490A-81F9-AA19B89A2E5E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660E84F-5AA6-4F65-B493-B2720504B21E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92103FF1-2CB5-40A1-A56B-D99FE440F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525F813-9A96-4EFF-9F06-05EA641AE1DA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38A9975-7518-468B-9941-C6D6800B2AC4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6E86455-E828-4B17-8030-0B217E233A60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AD42F9C-F5E6-4F87-BA77-CD6A534C4640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861B78DD-DFF5-4C5F-9310-AC437E01CD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04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 dirty="0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4476879" y="4288254"/>
            <a:ext cx="7219485" cy="2335984"/>
            <a:chOff x="4476879" y="4288254"/>
            <a:chExt cx="7219485" cy="233598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4476879" y="4288254"/>
              <a:ext cx="7219485" cy="2335984"/>
              <a:chOff x="513442" y="1443870"/>
              <a:chExt cx="7219485" cy="233598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3F049D8-72FB-40AD-8197-D9615DEEBE66}"/>
                  </a:ext>
                </a:extLst>
              </p:cNvPr>
              <p:cNvGrpSpPr/>
              <p:nvPr/>
            </p:nvGrpSpPr>
            <p:grpSpPr>
              <a:xfrm>
                <a:off x="922621" y="1464686"/>
                <a:ext cx="6810306" cy="1702316"/>
                <a:chOff x="308803" y="1407659"/>
                <a:chExt cx="6810306" cy="1702316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D806B24B-93B8-49CD-A7AA-BD87D5453FEA}"/>
                    </a:ext>
                  </a:extLst>
                </p:cNvPr>
                <p:cNvGrpSpPr/>
                <p:nvPr/>
              </p:nvGrpSpPr>
              <p:grpSpPr>
                <a:xfrm>
                  <a:off x="308803" y="1510691"/>
                  <a:ext cx="6810306" cy="1599284"/>
                  <a:chOff x="247682" y="1777291"/>
                  <a:chExt cx="6810306" cy="1599284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1BC0FB67-724F-4EBC-ABD7-6C731BD43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936" t="58126" r="31697" b="4815"/>
                  <a:stretch/>
                </p:blipFill>
                <p:spPr>
                  <a:xfrm>
                    <a:off x="247682" y="1894004"/>
                    <a:ext cx="2051390" cy="1482571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DB72F466-7758-4759-B502-75E414A00FD2}"/>
                      </a:ext>
                    </a:extLst>
                  </p:cNvPr>
                  <p:cNvSpPr/>
                  <p:nvPr/>
                </p:nvSpPr>
                <p:spPr>
                  <a:xfrm>
                    <a:off x="6286869" y="1777291"/>
                    <a:ext cx="771119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A45D0EB-46C0-4161-9C74-603BEF4BF9FF}"/>
                    </a:ext>
                  </a:extLst>
                </p:cNvPr>
                <p:cNvSpPr txBox="1"/>
                <p:nvPr/>
              </p:nvSpPr>
              <p:spPr>
                <a:xfrm>
                  <a:off x="677934" y="1407659"/>
                  <a:ext cx="15160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B1g</a:t>
                  </a: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2264" t="13328" r="54010" b="48052"/>
              <a:stretch/>
            </p:blipFill>
            <p:spPr>
              <a:xfrm>
                <a:off x="513442" y="1443870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Cu </a:t>
            </a:r>
            <a:r>
              <a:rPr lang="en-US" sz="1600" i="1" dirty="0">
                <a:latin typeface="Open Sans" panose="020B0606030504020204" pitchFamily="34" charset="0"/>
              </a:rPr>
              <a:t>L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O </a:t>
            </a:r>
            <a:r>
              <a:rPr lang="en-US" sz="1600" i="1" dirty="0">
                <a:latin typeface="Open Sans" panose="020B0606030504020204" pitchFamily="34" charset="0"/>
              </a:rPr>
              <a:t>K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17508A1-9991-4920-AE29-72D596E1A770}"/>
              </a:ext>
            </a:extLst>
          </p:cNvPr>
          <p:cNvCxnSpPr>
            <a:cxnSpLocks/>
          </p:cNvCxnSpPr>
          <p:nvPr/>
        </p:nvCxnSpPr>
        <p:spPr>
          <a:xfrm flipH="1">
            <a:off x="3430775" y="5337464"/>
            <a:ext cx="432000" cy="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D6488E1-AFA2-4FCE-9EBD-3DA5CE581337}"/>
              </a:ext>
            </a:extLst>
          </p:cNvPr>
          <p:cNvCxnSpPr>
            <a:cxnSpLocks/>
          </p:cNvCxnSpPr>
          <p:nvPr/>
        </p:nvCxnSpPr>
        <p:spPr>
          <a:xfrm flipV="1">
            <a:off x="8437936" y="3400334"/>
            <a:ext cx="0" cy="360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81F023C-1D2C-4033-8440-C27733D380FB}"/>
              </a:ext>
            </a:extLst>
          </p:cNvPr>
          <p:cNvCxnSpPr>
            <a:cxnSpLocks/>
          </p:cNvCxnSpPr>
          <p:nvPr/>
        </p:nvCxnSpPr>
        <p:spPr>
          <a:xfrm flipH="1">
            <a:off x="5939369" y="3924043"/>
            <a:ext cx="12126" cy="324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1C5219C-B3E5-4894-A690-6924A53A396D}"/>
              </a:ext>
            </a:extLst>
          </p:cNvPr>
          <p:cNvSpPr/>
          <p:nvPr/>
        </p:nvSpPr>
        <p:spPr>
          <a:xfrm>
            <a:off x="5064588" y="4083506"/>
            <a:ext cx="1820186" cy="73866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A619116-14FD-4F5D-A95C-4812C56FB9EE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7D29B88-4ED6-4643-A29A-DE84B09203D9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3DE63ACA-B579-4D31-9763-6297B2076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18028B9-6289-40D1-B283-6AE5136B78D6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743384C5-4079-46BC-BBA2-200FB8A0EB77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1DCD28E-5877-4C83-9E02-BD3DEA4741B4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74135F4-81AC-4233-ADF3-F36BDF8FD641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77BA97-C3EE-4AEA-A379-0390DC1C06A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5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3B028A-9544-45F1-8B32-D8599269D410}"/>
              </a:ext>
            </a:extLst>
          </p:cNvPr>
          <p:cNvGrpSpPr/>
          <p:nvPr/>
        </p:nvGrpSpPr>
        <p:grpSpPr>
          <a:xfrm>
            <a:off x="1081087" y="2289911"/>
            <a:ext cx="4039289" cy="3300183"/>
            <a:chOff x="387261" y="2226116"/>
            <a:chExt cx="4566524" cy="373094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DE5A7AD-438B-4E7B-98A7-BD43321B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59" t="35358" r="59270" b="18878"/>
            <a:stretch/>
          </p:blipFill>
          <p:spPr>
            <a:xfrm>
              <a:off x="2215299" y="2226116"/>
              <a:ext cx="2738486" cy="2569322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CB2A1D-137F-4151-93AE-AA562F89C8A1}"/>
                </a:ext>
              </a:extLst>
            </p:cNvPr>
            <p:cNvGrpSpPr/>
            <p:nvPr/>
          </p:nvGrpSpPr>
          <p:grpSpPr>
            <a:xfrm>
              <a:off x="1700576" y="4708819"/>
              <a:ext cx="2738485" cy="1248241"/>
              <a:chOff x="1955100" y="5428062"/>
              <a:chExt cx="2738485" cy="124824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16841F-E9AF-44A5-B087-937059D20BC1}"/>
                  </a:ext>
                </a:extLst>
              </p:cNvPr>
              <p:cNvSpPr txBox="1"/>
              <p:nvPr/>
            </p:nvSpPr>
            <p:spPr>
              <a:xfrm>
                <a:off x="1955100" y="5806429"/>
                <a:ext cx="2738485" cy="869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070C0"/>
                    </a:solidFill>
                  </a:rPr>
                  <a:t>charge </a:t>
                </a:r>
              </a:p>
              <a:p>
                <a:pPr algn="ctr"/>
                <a:r>
                  <a:rPr lang="en-US" sz="2200" dirty="0">
                    <a:solidFill>
                      <a:srgbClr val="0070C0"/>
                    </a:solidFill>
                  </a:rPr>
                  <a:t>modulation</a:t>
                </a:r>
              </a:p>
            </p:txBody>
          </p: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A47C7CD1-348D-4198-B243-34C67E2CD6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20114" y="5428062"/>
                <a:ext cx="2356" cy="458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BAB7419-14FE-4823-A220-DF106DAD7EB4}"/>
                </a:ext>
              </a:extLst>
            </p:cNvPr>
            <p:cNvGrpSpPr/>
            <p:nvPr/>
          </p:nvGrpSpPr>
          <p:grpSpPr>
            <a:xfrm>
              <a:off x="387261" y="2962947"/>
              <a:ext cx="2949827" cy="869873"/>
              <a:chOff x="2508292" y="5792223"/>
              <a:chExt cx="2949827" cy="869873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22900E1-8BED-484E-B06F-24CBF5EBCA58}"/>
                  </a:ext>
                </a:extLst>
              </p:cNvPr>
              <p:cNvSpPr txBox="1"/>
              <p:nvPr/>
            </p:nvSpPr>
            <p:spPr>
              <a:xfrm>
                <a:off x="2508292" y="5792223"/>
                <a:ext cx="2931012" cy="869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C00000"/>
                    </a:solidFill>
                  </a:rPr>
                  <a:t>spin </a:t>
                </a:r>
              </a:p>
              <a:p>
                <a:pPr algn="ctr"/>
                <a:r>
                  <a:rPr lang="en-US" sz="2200" dirty="0">
                    <a:solidFill>
                      <a:srgbClr val="C00000"/>
                    </a:solidFill>
                  </a:rPr>
                  <a:t>modulation</a:t>
                </a:r>
              </a:p>
            </p:txBody>
          </p: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3AD20D03-4109-472C-BD40-0552B40115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9833" y="6225342"/>
                <a:ext cx="768286" cy="1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E273A44-4B1E-46DE-B086-5B405E43A6FB}"/>
              </a:ext>
            </a:extLst>
          </p:cNvPr>
          <p:cNvSpPr txBox="1"/>
          <p:nvPr/>
        </p:nvSpPr>
        <p:spPr>
          <a:xfrm>
            <a:off x="4224843" y="4802451"/>
            <a:ext cx="288514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2800" dirty="0"/>
              <a:t>δ</a:t>
            </a:r>
            <a:r>
              <a:rPr lang="en-US" sz="2800" baseline="-25000" dirty="0"/>
              <a:t>charge</a:t>
            </a:r>
            <a:r>
              <a:rPr lang="en-US" sz="2800" dirty="0"/>
              <a:t>= 2</a:t>
            </a:r>
            <a:r>
              <a:rPr lang="el-GR" sz="2800" dirty="0"/>
              <a:t> δ</a:t>
            </a:r>
            <a:r>
              <a:rPr lang="en-US" sz="2800" baseline="-25000" dirty="0"/>
              <a:t>spin</a:t>
            </a:r>
            <a:r>
              <a:rPr lang="en-US" sz="2800" dirty="0"/>
              <a:t> ~ ¼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F0BE2EE-E7D2-4B87-BD26-F7B5BD497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91" r="9796" b="18878"/>
          <a:stretch/>
        </p:blipFill>
        <p:spPr>
          <a:xfrm>
            <a:off x="8155710" y="1705693"/>
            <a:ext cx="2254867" cy="385425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1C1800CA-A9F3-4FB7-A3A9-211C8B2A24BD}"/>
              </a:ext>
            </a:extLst>
          </p:cNvPr>
          <p:cNvSpPr txBox="1">
            <a:spLocks/>
          </p:cNvSpPr>
          <p:nvPr/>
        </p:nvSpPr>
        <p:spPr>
          <a:xfrm>
            <a:off x="7839504" y="6029717"/>
            <a:ext cx="3891046" cy="378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J. M. </a:t>
            </a:r>
            <a:r>
              <a:rPr lang="en-US" altLang="zh-CN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Tranquada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et al.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Nature 375, 561 (1995)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06B7F6-F854-4FBD-B726-4510CEC9ACE8}"/>
              </a:ext>
            </a:extLst>
          </p:cNvPr>
          <p:cNvSpPr txBox="1"/>
          <p:nvPr/>
        </p:nvSpPr>
        <p:spPr>
          <a:xfrm>
            <a:off x="2825410" y="1337288"/>
            <a:ext cx="279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Reciprocal space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071114-3298-4A66-84F3-9C3D97F5F7F3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Open Sans" panose="020B0606030504020204" pitchFamily="34" charset="0"/>
              </a:rPr>
              <a:t>Diffraction evidence of charge-spin stripe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FC34378-C931-4521-B0E5-908D349F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9E30B10-9F34-49C6-80BE-A05BBA512AD9}"/>
              </a:ext>
            </a:extLst>
          </p:cNvPr>
          <p:cNvSpPr txBox="1"/>
          <p:nvPr/>
        </p:nvSpPr>
        <p:spPr>
          <a:xfrm>
            <a:off x="7474994" y="1337288"/>
            <a:ext cx="279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space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B9EFE7B-667A-49A1-8AB4-F7986B1C84D5}"/>
              </a:ext>
            </a:extLst>
          </p:cNvPr>
          <p:cNvGrpSpPr/>
          <p:nvPr/>
        </p:nvGrpSpPr>
        <p:grpSpPr>
          <a:xfrm>
            <a:off x="2999043" y="2756642"/>
            <a:ext cx="1060976" cy="1139497"/>
            <a:chOff x="2999043" y="2756642"/>
            <a:chExt cx="1060976" cy="113949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1FDF71-8795-45E7-A046-2EECC428FC72}"/>
                </a:ext>
              </a:extLst>
            </p:cNvPr>
            <p:cNvSpPr/>
            <p:nvPr/>
          </p:nvSpPr>
          <p:spPr>
            <a:xfrm>
              <a:off x="3050511" y="3711111"/>
              <a:ext cx="358610" cy="185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EC64E4-71B5-4634-B0B1-CA0B66E4BB05}"/>
                </a:ext>
              </a:extLst>
            </p:cNvPr>
            <p:cNvSpPr/>
            <p:nvPr/>
          </p:nvSpPr>
          <p:spPr>
            <a:xfrm>
              <a:off x="3548270" y="3694055"/>
              <a:ext cx="511749" cy="185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8AD508B-F2D7-468B-B879-3780157454BF}"/>
                </a:ext>
              </a:extLst>
            </p:cNvPr>
            <p:cNvSpPr/>
            <p:nvPr/>
          </p:nvSpPr>
          <p:spPr>
            <a:xfrm>
              <a:off x="3617551" y="3072816"/>
              <a:ext cx="410078" cy="182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EA80A07-8837-4A05-972B-C25DE4B25838}"/>
                </a:ext>
              </a:extLst>
            </p:cNvPr>
            <p:cNvSpPr/>
            <p:nvPr/>
          </p:nvSpPr>
          <p:spPr>
            <a:xfrm>
              <a:off x="2999043" y="2756642"/>
              <a:ext cx="410078" cy="182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20875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293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Elastic line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 dirty="0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Open Sans" panose="020B0606030504020204" pitchFamily="34" charset="0"/>
                  </a:rPr>
                  <a:t>h</a:t>
                </a:r>
                <a:r>
                  <a:rPr lang="en-US" sz="1600" b="0" i="0" dirty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4476879" y="4288254"/>
            <a:ext cx="7219485" cy="2335984"/>
            <a:chOff x="4476879" y="4288254"/>
            <a:chExt cx="7219485" cy="233598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4476879" y="4288254"/>
              <a:ext cx="7219485" cy="2335984"/>
              <a:chOff x="513442" y="1443870"/>
              <a:chExt cx="7219485" cy="233598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3F049D8-72FB-40AD-8197-D9615DEEBE66}"/>
                  </a:ext>
                </a:extLst>
              </p:cNvPr>
              <p:cNvGrpSpPr/>
              <p:nvPr/>
            </p:nvGrpSpPr>
            <p:grpSpPr>
              <a:xfrm>
                <a:off x="922621" y="1464686"/>
                <a:ext cx="6810306" cy="1702316"/>
                <a:chOff x="308803" y="1407659"/>
                <a:chExt cx="6810306" cy="1702316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D806B24B-93B8-49CD-A7AA-BD87D5453FEA}"/>
                    </a:ext>
                  </a:extLst>
                </p:cNvPr>
                <p:cNvGrpSpPr/>
                <p:nvPr/>
              </p:nvGrpSpPr>
              <p:grpSpPr>
                <a:xfrm>
                  <a:off x="308803" y="1510691"/>
                  <a:ext cx="6810306" cy="1599284"/>
                  <a:chOff x="247682" y="1777291"/>
                  <a:chExt cx="6810306" cy="1599284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1BC0FB67-724F-4EBC-ABD7-6C731BD43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936" t="58126" r="31697" b="4815"/>
                  <a:stretch/>
                </p:blipFill>
                <p:spPr>
                  <a:xfrm>
                    <a:off x="247682" y="1894004"/>
                    <a:ext cx="2051390" cy="1482571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DB72F466-7758-4759-B502-75E414A00FD2}"/>
                      </a:ext>
                    </a:extLst>
                  </p:cNvPr>
                  <p:cNvSpPr/>
                  <p:nvPr/>
                </p:nvSpPr>
                <p:spPr>
                  <a:xfrm>
                    <a:off x="6286869" y="1777291"/>
                    <a:ext cx="771119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A45D0EB-46C0-4161-9C74-603BEF4BF9FF}"/>
                    </a:ext>
                  </a:extLst>
                </p:cNvPr>
                <p:cNvSpPr txBox="1"/>
                <p:nvPr/>
              </p:nvSpPr>
              <p:spPr>
                <a:xfrm>
                  <a:off x="677934" y="1407659"/>
                  <a:ext cx="15160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B1g</a:t>
                  </a: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2264" t="13328" r="54010" b="48052"/>
              <a:stretch/>
            </p:blipFill>
            <p:spPr>
              <a:xfrm>
                <a:off x="513442" y="1443870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 dirty="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Cu </a:t>
            </a:r>
            <a:r>
              <a:rPr lang="en-US" sz="1600" i="1" dirty="0">
                <a:latin typeface="Open Sans" panose="020B0606030504020204" pitchFamily="34" charset="0"/>
              </a:rPr>
              <a:t>L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pen Sans" panose="020B0606030504020204" pitchFamily="34" charset="0"/>
              </a:rPr>
              <a:t>O </a:t>
            </a:r>
            <a:r>
              <a:rPr lang="en-US" sz="1600" i="1" dirty="0">
                <a:latin typeface="Open Sans" panose="020B0606030504020204" pitchFamily="34" charset="0"/>
              </a:rPr>
              <a:t>K</a:t>
            </a:r>
            <a:r>
              <a:rPr lang="en-US" sz="1600" dirty="0">
                <a:latin typeface="Open Sans" panose="020B0606030504020204" pitchFamily="34" charset="0"/>
              </a:rPr>
              <a:t>-edge</a:t>
            </a:r>
            <a:endParaRPr lang="en-US" sz="1600" b="0" dirty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17508A1-9991-4920-AE29-72D596E1A770}"/>
              </a:ext>
            </a:extLst>
          </p:cNvPr>
          <p:cNvCxnSpPr>
            <a:cxnSpLocks/>
          </p:cNvCxnSpPr>
          <p:nvPr/>
        </p:nvCxnSpPr>
        <p:spPr>
          <a:xfrm flipH="1">
            <a:off x="3430775" y="5337464"/>
            <a:ext cx="432000" cy="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A9B5058-F0DE-4436-8C02-DD4516836E72}"/>
              </a:ext>
            </a:extLst>
          </p:cNvPr>
          <p:cNvCxnSpPr>
            <a:cxnSpLocks/>
          </p:cNvCxnSpPr>
          <p:nvPr/>
        </p:nvCxnSpPr>
        <p:spPr>
          <a:xfrm flipH="1">
            <a:off x="3430775" y="5827833"/>
            <a:ext cx="432000" cy="0"/>
          </a:xfrm>
          <a:prstGeom prst="line">
            <a:avLst/>
          </a:prstGeom>
          <a:ln w="50800">
            <a:solidFill>
              <a:srgbClr val="11B35D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D6488E1-AFA2-4FCE-9EBD-3DA5CE581337}"/>
              </a:ext>
            </a:extLst>
          </p:cNvPr>
          <p:cNvCxnSpPr>
            <a:cxnSpLocks/>
          </p:cNvCxnSpPr>
          <p:nvPr/>
        </p:nvCxnSpPr>
        <p:spPr>
          <a:xfrm flipV="1">
            <a:off x="8437936" y="3400334"/>
            <a:ext cx="0" cy="360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EE8B71B-326B-40E9-A3DD-9F2EA9C69876}"/>
              </a:ext>
            </a:extLst>
          </p:cNvPr>
          <p:cNvCxnSpPr>
            <a:cxnSpLocks/>
          </p:cNvCxnSpPr>
          <p:nvPr/>
        </p:nvCxnSpPr>
        <p:spPr>
          <a:xfrm flipV="1">
            <a:off x="8238886" y="3400334"/>
            <a:ext cx="0" cy="360000"/>
          </a:xfrm>
          <a:prstGeom prst="line">
            <a:avLst/>
          </a:prstGeom>
          <a:ln w="50800">
            <a:solidFill>
              <a:srgbClr val="11B35D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81F023C-1D2C-4033-8440-C27733D380FB}"/>
              </a:ext>
            </a:extLst>
          </p:cNvPr>
          <p:cNvCxnSpPr>
            <a:cxnSpLocks/>
          </p:cNvCxnSpPr>
          <p:nvPr/>
        </p:nvCxnSpPr>
        <p:spPr>
          <a:xfrm flipH="1">
            <a:off x="5939369" y="3924043"/>
            <a:ext cx="12126" cy="324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1C5219C-B3E5-4894-A690-6924A53A396D}"/>
              </a:ext>
            </a:extLst>
          </p:cNvPr>
          <p:cNvSpPr/>
          <p:nvPr/>
        </p:nvSpPr>
        <p:spPr>
          <a:xfrm>
            <a:off x="5064588" y="4083506"/>
            <a:ext cx="1820186" cy="73866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CD96387-9FB3-400C-899B-6F7A3AD3B104}"/>
              </a:ext>
            </a:extLst>
          </p:cNvPr>
          <p:cNvSpPr txBox="1"/>
          <p:nvPr/>
        </p:nvSpPr>
        <p:spPr>
          <a:xfrm>
            <a:off x="3430775" y="5875913"/>
            <a:ext cx="151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Acoustic mode?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F472C67-B339-47D6-895F-8A5825218620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A5D605-009C-4B68-A104-B8705F5EF14C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C95B8F6D-4FBD-4F1F-A380-6FF765247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EFAD5B1-B840-4A0B-9BA3-953323073B85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DF82CFD8-5C94-4CB9-BDAF-91CAE2195346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B8D841A-E6EF-4D66-B5AD-737FC5096464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247146F-A508-4088-938B-DC5E28B8B01C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A6880374-645D-4A67-8B84-BAAA96704DA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901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56383" y="126964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CBE2FD-CFA0-445A-9EAA-4F4AE05C85DC}"/>
              </a:ext>
            </a:extLst>
          </p:cNvPr>
          <p:cNvGrpSpPr/>
          <p:nvPr/>
        </p:nvGrpSpPr>
        <p:grpSpPr>
          <a:xfrm>
            <a:off x="79142" y="1757240"/>
            <a:ext cx="5667654" cy="3655658"/>
            <a:chOff x="1400821" y="1136462"/>
            <a:chExt cx="7108604" cy="458507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2D75A29-EB2B-430D-84C7-41704A2BE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86"/>
            <a:stretch/>
          </p:blipFill>
          <p:spPr>
            <a:xfrm>
              <a:off x="1400821" y="1136462"/>
              <a:ext cx="2677158" cy="458507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3DA903-F1A8-43AE-801A-8361EB63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32"/>
            <a:stretch/>
          </p:blipFill>
          <p:spPr>
            <a:xfrm>
              <a:off x="4003620" y="1136462"/>
              <a:ext cx="4505805" cy="4585076"/>
            </a:xfrm>
            <a:prstGeom prst="rect">
              <a:avLst/>
            </a:prstGeom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A866A87-5A0A-4B76-9840-C150D3E3719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Phonon dispersion and intensity in Eu-LSCO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E6390EC-7EB9-40BD-AD29-B410F54C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F217DD-1864-4F8B-8537-D532AE67E1E8}"/>
              </a:ext>
            </a:extLst>
          </p:cNvPr>
          <p:cNvSpPr txBox="1"/>
          <p:nvPr/>
        </p:nvSpPr>
        <p:spPr>
          <a:xfrm>
            <a:off x="591622" y="6027280"/>
            <a:ext cx="3720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Wang, X. Hong</a:t>
            </a:r>
            <a:r>
              <a:rPr lang="fr-FR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4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4289797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56383" y="126964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50438" y="12696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4192924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942460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625831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 dirty="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141E1D-C3C9-45C6-B95F-B2FE365477E4}"/>
              </a:ext>
            </a:extLst>
          </p:cNvPr>
          <p:cNvGrpSpPr/>
          <p:nvPr/>
        </p:nvGrpSpPr>
        <p:grpSpPr>
          <a:xfrm>
            <a:off x="5687425" y="1756355"/>
            <a:ext cx="5762959" cy="3706899"/>
            <a:chOff x="2102848" y="1107311"/>
            <a:chExt cx="5727103" cy="3683836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0F0FB20-49D8-4B2D-A4A7-D919DC615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02"/>
            <a:stretch/>
          </p:blipFill>
          <p:spPr>
            <a:xfrm>
              <a:off x="2102848" y="1107311"/>
              <a:ext cx="2132542" cy="367952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FB5C0E1-44D1-4F9B-BD92-4550356DC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22"/>
            <a:stretch/>
          </p:blipFill>
          <p:spPr>
            <a:xfrm>
              <a:off x="4235390" y="1111624"/>
              <a:ext cx="3594561" cy="3679523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CBE2FD-CFA0-445A-9EAA-4F4AE05C85DC}"/>
              </a:ext>
            </a:extLst>
          </p:cNvPr>
          <p:cNvGrpSpPr/>
          <p:nvPr/>
        </p:nvGrpSpPr>
        <p:grpSpPr>
          <a:xfrm>
            <a:off x="79142" y="1757240"/>
            <a:ext cx="5667654" cy="3655658"/>
            <a:chOff x="1400821" y="1136462"/>
            <a:chExt cx="7108604" cy="4585076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2D75A29-EB2B-430D-84C7-41704A2BE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786"/>
            <a:stretch/>
          </p:blipFill>
          <p:spPr>
            <a:xfrm>
              <a:off x="1400821" y="1136462"/>
              <a:ext cx="2677158" cy="4585076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3DA903-F1A8-43AE-801A-8361EB636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32"/>
            <a:stretch/>
          </p:blipFill>
          <p:spPr>
            <a:xfrm>
              <a:off x="4003620" y="1136462"/>
              <a:ext cx="4505805" cy="4585076"/>
            </a:xfrm>
            <a:prstGeom prst="rect">
              <a:avLst/>
            </a:prstGeom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A866A87-5A0A-4B76-9840-C150D3E3719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Phonon dispersion and intensity in Eu-LSCO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E6390EC-7EB9-40BD-AD29-B410F54C16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47E2FE97-2AAE-4846-9F7A-68D3A57004F7}"/>
              </a:ext>
            </a:extLst>
          </p:cNvPr>
          <p:cNvSpPr txBox="1"/>
          <p:nvPr/>
        </p:nvSpPr>
        <p:spPr>
          <a:xfrm>
            <a:off x="439630" y="5557071"/>
            <a:ext cx="44730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Bond-stretching mode does not peak at Q</a:t>
            </a:r>
            <a:r>
              <a:rPr lang="en-US" altLang="zh-CN" sz="1500" baseline="-250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endParaRPr lang="en-US" sz="1500" baseline="-250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695DE51-401B-4B6B-8717-74B622A8C793}"/>
              </a:ext>
            </a:extLst>
          </p:cNvPr>
          <p:cNvSpPr txBox="1"/>
          <p:nvPr/>
        </p:nvSpPr>
        <p:spPr>
          <a:xfrm>
            <a:off x="439628" y="5955822"/>
            <a:ext cx="10228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meV and buckling modes exhibit much sharper peak at Q</a:t>
            </a:r>
            <a:r>
              <a:rPr lang="en-US" altLang="zh-CN" sz="1500" baseline="-250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do not correlate with LTT transition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BE5EA4E-769D-4D51-B63C-3CB0DD0F4D41}"/>
              </a:ext>
            </a:extLst>
          </p:cNvPr>
          <p:cNvSpPr txBox="1"/>
          <p:nvPr/>
        </p:nvSpPr>
        <p:spPr>
          <a:xfrm>
            <a:off x="439627" y="6338750"/>
            <a:ext cx="5656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softening resolved for the 20 meV and buckling modes</a:t>
            </a:r>
            <a:endParaRPr lang="en-US" sz="15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706AFF9-D995-4C97-BE0D-E719A030642B}"/>
              </a:ext>
            </a:extLst>
          </p:cNvPr>
          <p:cNvSpPr txBox="1"/>
          <p:nvPr/>
        </p:nvSpPr>
        <p:spPr>
          <a:xfrm>
            <a:off x="8099085" y="6405329"/>
            <a:ext cx="3720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Wang, X. Hong</a:t>
            </a:r>
            <a:r>
              <a:rPr lang="fr-FR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4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1700110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E483B-7D2C-4075-9543-5ABDFE4E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61" y="2086692"/>
            <a:ext cx="5426158" cy="232443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2D75A29-EB2B-430D-84C7-41704A2BE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30"/>
          <a:stretch/>
        </p:blipFill>
        <p:spPr>
          <a:xfrm>
            <a:off x="79142" y="1757240"/>
            <a:ext cx="2145893" cy="365565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EA866A87-5A0A-4B76-9840-C150D3E3719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Phonon dispersion and intensity in Eu-LSCO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E6390EC-7EB9-40BD-AD29-B410F54C16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29F92FB-7FE7-4DFA-B587-CB09EDC39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839"/>
          <a:stretch/>
        </p:blipFill>
        <p:spPr>
          <a:xfrm>
            <a:off x="4136577" y="1772522"/>
            <a:ext cx="2145892" cy="3681808"/>
          </a:xfrm>
          <a:prstGeom prst="rect">
            <a:avLst/>
          </a:prstGeom>
        </p:spPr>
      </p:pic>
      <p:pic>
        <p:nvPicPr>
          <p:cNvPr id="10" name="图片 9" descr="图片包含 游戏机, 灯光&#10;&#10;描述已自动生成">
            <a:extLst>
              <a:ext uri="{FF2B5EF4-FFF2-40B4-BE49-F238E27FC236}">
                <a16:creationId xmlns:a16="http://schemas.microsoft.com/office/drawing/2014/main" id="{5DE2FA93-7F55-41D5-BB6D-EE00656C5A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6753"/>
          <a:stretch/>
        </p:blipFill>
        <p:spPr>
          <a:xfrm>
            <a:off x="2323760" y="1952646"/>
            <a:ext cx="1782075" cy="32648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CAF317C-FA9E-4BD8-BE0B-F5B1107F2A6A}"/>
              </a:ext>
            </a:extLst>
          </p:cNvPr>
          <p:cNvSpPr txBox="1"/>
          <p:nvPr/>
        </p:nvSpPr>
        <p:spPr>
          <a:xfrm>
            <a:off x="4745971" y="2811749"/>
            <a:ext cx="1008766" cy="43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24C23F-0406-4D87-8D13-4E0E04E03753}"/>
              </a:ext>
            </a:extLst>
          </p:cNvPr>
          <p:cNvSpPr txBox="1"/>
          <p:nvPr/>
        </p:nvSpPr>
        <p:spPr>
          <a:xfrm>
            <a:off x="4623142" y="4023749"/>
            <a:ext cx="1254425" cy="43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63B677-A4CB-45E5-A9E5-72D8DC02049C}"/>
              </a:ext>
            </a:extLst>
          </p:cNvPr>
          <p:cNvSpPr txBox="1"/>
          <p:nvPr/>
        </p:nvSpPr>
        <p:spPr>
          <a:xfrm>
            <a:off x="591622" y="6027280"/>
            <a:ext cx="3720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Q. Wang, X. Hong</a:t>
            </a:r>
            <a:r>
              <a:rPr lang="fr-FR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4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preparation</a:t>
            </a:r>
          </a:p>
        </p:txBody>
      </p:sp>
      <p:pic>
        <p:nvPicPr>
          <p:cNvPr id="3" name="图片 2" descr="穿白色衣服的男人&#10;&#10;描述已自动生成">
            <a:extLst>
              <a:ext uri="{FF2B5EF4-FFF2-40B4-BE49-F238E27FC236}">
                <a16:creationId xmlns:a16="http://schemas.microsoft.com/office/drawing/2014/main" id="{147C3300-560C-41DD-9F6C-BB797E214D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t="10610" r="15209" b="31900"/>
          <a:stretch/>
        </p:blipFill>
        <p:spPr>
          <a:xfrm>
            <a:off x="6590798" y="4777639"/>
            <a:ext cx="1464717" cy="17702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C5D2769-5A8C-4629-8820-5177394DAB11}"/>
              </a:ext>
            </a:extLst>
          </p:cNvPr>
          <p:cNvSpPr txBox="1"/>
          <p:nvPr/>
        </p:nvSpPr>
        <p:spPr>
          <a:xfrm>
            <a:off x="8240792" y="6184777"/>
            <a:ext cx="2624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Xunyang Hong, ETH &amp; UZH</a:t>
            </a:r>
          </a:p>
        </p:txBody>
      </p:sp>
    </p:spTree>
    <p:extLst>
      <p:ext uri="{BB962C8B-B14F-4D97-AF65-F5344CB8AC3E}">
        <p14:creationId xmlns:p14="http://schemas.microsoft.com/office/powerpoint/2010/main" val="57762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EA866A87-5A0A-4B76-9840-C150D3E3719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Phonon dispersion and intensity in LSCO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E6390EC-7EB9-40BD-AD29-B410F54C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3EC4F12-AE17-4D2D-85C8-ECA9817F624A}"/>
              </a:ext>
            </a:extLst>
          </p:cNvPr>
          <p:cNvGrpSpPr/>
          <p:nvPr/>
        </p:nvGrpSpPr>
        <p:grpSpPr>
          <a:xfrm>
            <a:off x="1955183" y="1884725"/>
            <a:ext cx="3281636" cy="3461781"/>
            <a:chOff x="2349629" y="2024619"/>
            <a:chExt cx="3079340" cy="324838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AE4162-D1BC-4DD8-9CF1-768760CBC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445"/>
            <a:stretch/>
          </p:blipFill>
          <p:spPr>
            <a:xfrm>
              <a:off x="2349629" y="2024619"/>
              <a:ext cx="2043077" cy="324838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0CC7F0-6151-4C82-96CF-1966D0F8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618"/>
            <a:stretch/>
          </p:blipFill>
          <p:spPr>
            <a:xfrm>
              <a:off x="4421980" y="2024619"/>
              <a:ext cx="1006989" cy="3248380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624BF66-6BC7-4A03-AF1B-D31BEF2EE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73" y="4855028"/>
            <a:ext cx="4054568" cy="8077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263A778-6919-42E1-AC41-A7A2A1324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61" y="2086692"/>
            <a:ext cx="5426158" cy="232443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E878C9-8E7B-43D4-827C-01B23822561B}"/>
              </a:ext>
            </a:extLst>
          </p:cNvPr>
          <p:cNvSpPr txBox="1"/>
          <p:nvPr/>
        </p:nvSpPr>
        <p:spPr>
          <a:xfrm>
            <a:off x="2296178" y="6014653"/>
            <a:ext cx="324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Huang</a:t>
            </a:r>
            <a:r>
              <a:rPr lang="fr-FR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4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PRX 11, 041038 (2021)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34063D-A70F-4E2C-A284-C973F830B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173" y="5792428"/>
            <a:ext cx="4239949" cy="6284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DD2095-3149-421C-93E0-D609DABD6D67}"/>
              </a:ext>
            </a:extLst>
          </p:cNvPr>
          <p:cNvSpPr txBox="1"/>
          <p:nvPr/>
        </p:nvSpPr>
        <p:spPr>
          <a:xfrm>
            <a:off x="2152743" y="1342217"/>
            <a:ext cx="3244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Optimally doped LSCO</a:t>
            </a:r>
            <a:endParaRPr lang="fr-FR" sz="160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31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EA866A87-5A0A-4B76-9840-C150D3E37192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Difference between LSCO and Eu-LSCO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E6390EC-7EB9-40BD-AD29-B410F54C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E16393B-4711-4556-AD33-20F050E89827}"/>
              </a:ext>
            </a:extLst>
          </p:cNvPr>
          <p:cNvGrpSpPr/>
          <p:nvPr/>
        </p:nvGrpSpPr>
        <p:grpSpPr>
          <a:xfrm>
            <a:off x="255691" y="1286798"/>
            <a:ext cx="3585005" cy="4980213"/>
            <a:chOff x="1955183" y="1342217"/>
            <a:chExt cx="3585005" cy="498021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EC4F12-AE17-4D2D-85C8-ECA9817F624A}"/>
                </a:ext>
              </a:extLst>
            </p:cNvPr>
            <p:cNvGrpSpPr/>
            <p:nvPr/>
          </p:nvGrpSpPr>
          <p:grpSpPr>
            <a:xfrm>
              <a:off x="1955183" y="1884725"/>
              <a:ext cx="3281636" cy="3461781"/>
              <a:chOff x="2349629" y="2024619"/>
              <a:chExt cx="3079340" cy="324838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A0AE4162-D1BC-4DD8-9CF1-768760CBC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4445"/>
              <a:stretch/>
            </p:blipFill>
            <p:spPr>
              <a:xfrm>
                <a:off x="2349629" y="2024619"/>
                <a:ext cx="2043077" cy="324838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30CC7F0-6151-4C82-96CF-1966D0F8F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2618"/>
              <a:stretch/>
            </p:blipFill>
            <p:spPr>
              <a:xfrm>
                <a:off x="4421980" y="2024619"/>
                <a:ext cx="1006989" cy="3248380"/>
              </a:xfrm>
              <a:prstGeom prst="rect">
                <a:avLst/>
              </a:prstGeom>
            </p:spPr>
          </p:pic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9E878C9-8E7B-43D4-827C-01B23822561B}"/>
                </a:ext>
              </a:extLst>
            </p:cNvPr>
            <p:cNvSpPr txBox="1"/>
            <p:nvPr/>
          </p:nvSpPr>
          <p:spPr>
            <a:xfrm>
              <a:off x="2296178" y="6014653"/>
              <a:ext cx="32440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Huang</a:t>
              </a:r>
              <a:r>
                <a:rPr lang="fr-FR" sz="14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et al.</a:t>
              </a:r>
              <a:r>
                <a:rPr lang="fr-FR" sz="1400" i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PRX 11, 041038 (2021)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DD2095-3149-421C-93E0-D609DABD6D67}"/>
                </a:ext>
              </a:extLst>
            </p:cNvPr>
            <p:cNvSpPr txBox="1"/>
            <p:nvPr/>
          </p:nvSpPr>
          <p:spPr>
            <a:xfrm>
              <a:off x="2152743" y="1342217"/>
              <a:ext cx="32440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Optimally doped LSCO</a:t>
              </a:r>
              <a:endParaRPr lang="fr-FR" sz="16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76B8C4-1C94-408E-A370-67E4B0CE83D6}"/>
              </a:ext>
            </a:extLst>
          </p:cNvPr>
          <p:cNvGrpSpPr/>
          <p:nvPr/>
        </p:nvGrpSpPr>
        <p:grpSpPr>
          <a:xfrm>
            <a:off x="3728458" y="1286798"/>
            <a:ext cx="4171034" cy="4980212"/>
            <a:chOff x="5427950" y="1342217"/>
            <a:chExt cx="4171034" cy="498021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3A9BF5-9BCF-4EA6-BABB-15778F3F8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0630"/>
            <a:stretch/>
          </p:blipFill>
          <p:spPr>
            <a:xfrm>
              <a:off x="5427950" y="1680771"/>
              <a:ext cx="2145893" cy="3655658"/>
            </a:xfrm>
            <a:prstGeom prst="rect">
              <a:avLst/>
            </a:prstGeom>
          </p:spPr>
        </p:pic>
        <p:pic>
          <p:nvPicPr>
            <p:cNvPr id="14" name="图片 13" descr="图片包含 游戏机, 灯光&#10;&#10;描述已自动生成">
              <a:extLst>
                <a:ext uri="{FF2B5EF4-FFF2-40B4-BE49-F238E27FC236}">
                  <a16:creationId xmlns:a16="http://schemas.microsoft.com/office/drawing/2014/main" id="{B9A1554B-8AD6-4F23-BEAB-1DF0C71C8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4" r="46753"/>
            <a:stretch/>
          </p:blipFill>
          <p:spPr>
            <a:xfrm>
              <a:off x="7605040" y="1876177"/>
              <a:ext cx="1485019" cy="326484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5861AB-24FE-4394-B9A3-ED72D8F9BDF5}"/>
                </a:ext>
              </a:extLst>
            </p:cNvPr>
            <p:cNvSpPr txBox="1"/>
            <p:nvPr/>
          </p:nvSpPr>
          <p:spPr>
            <a:xfrm>
              <a:off x="5846049" y="1342217"/>
              <a:ext cx="32440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1/8 doped Eu-LSCO</a:t>
              </a:r>
              <a:endParaRPr lang="fr-FR" sz="160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5373AA4-0C9F-4B4F-A693-E5DE65F5AD2F}"/>
                </a:ext>
              </a:extLst>
            </p:cNvPr>
            <p:cNvSpPr txBox="1"/>
            <p:nvPr/>
          </p:nvSpPr>
          <p:spPr>
            <a:xfrm>
              <a:off x="6212491" y="6014652"/>
              <a:ext cx="33864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Q. Wang, X. Hong</a:t>
              </a:r>
              <a:r>
                <a:rPr lang="fr-FR" sz="14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et al.</a:t>
              </a:r>
              <a:r>
                <a:rPr lang="fr-FR" sz="1400" i="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in preparation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FC54E22-FC1E-4E72-B949-D44D6FBA69CD}"/>
              </a:ext>
            </a:extLst>
          </p:cNvPr>
          <p:cNvGrpSpPr/>
          <p:nvPr/>
        </p:nvGrpSpPr>
        <p:grpSpPr>
          <a:xfrm>
            <a:off x="7787539" y="1613102"/>
            <a:ext cx="3961722" cy="2728592"/>
            <a:chOff x="8136112" y="1996177"/>
            <a:chExt cx="3658812" cy="25199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1B38F01-72E0-428D-8F7B-B449EA5C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6052" y="2341855"/>
              <a:ext cx="3448872" cy="217428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392869C-6DDC-4BD8-A702-0486215DEFE2}"/>
                </a:ext>
              </a:extLst>
            </p:cNvPr>
            <p:cNvSpPr/>
            <p:nvPr/>
          </p:nvSpPr>
          <p:spPr>
            <a:xfrm rot="20628734">
              <a:off x="8136112" y="1996177"/>
              <a:ext cx="3025112" cy="797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91FD0A08-6FD3-4D2E-A2F5-C3E8CA28B911}"/>
              </a:ext>
            </a:extLst>
          </p:cNvPr>
          <p:cNvSpPr/>
          <p:nvPr/>
        </p:nvSpPr>
        <p:spPr>
          <a:xfrm>
            <a:off x="8014859" y="4783621"/>
            <a:ext cx="3821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W. S. Lee, K.-J. Zhou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Nat. Phys. 17, 53 (2021)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69C680-946A-4C8F-AE08-0219D524B71E}"/>
              </a:ext>
            </a:extLst>
          </p:cNvPr>
          <p:cNvSpPr txBox="1"/>
          <p:nvPr/>
        </p:nvSpPr>
        <p:spPr>
          <a:xfrm>
            <a:off x="8253140" y="2102886"/>
            <a:ext cx="1566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Eu-LSCO?</a:t>
            </a:r>
            <a:endParaRPr lang="fr-FR" sz="160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F04AB5-8C39-4B99-9786-5455BA639905}"/>
              </a:ext>
            </a:extLst>
          </p:cNvPr>
          <p:cNvSpPr txBox="1"/>
          <p:nvPr/>
        </p:nvSpPr>
        <p:spPr>
          <a:xfrm>
            <a:off x="9769136" y="1707176"/>
            <a:ext cx="1566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LSCO?</a:t>
            </a:r>
            <a:endParaRPr lang="fr-FR" sz="160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54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5095361D-B954-4BB4-974C-F82299E85942}"/>
              </a:ext>
            </a:extLst>
          </p:cNvPr>
          <p:cNvSpPr txBox="1"/>
          <p:nvPr/>
        </p:nvSpPr>
        <p:spPr>
          <a:xfrm>
            <a:off x="852483" y="1329220"/>
            <a:ext cx="59887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</a:rPr>
              <a:t>Microscopic mechanism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847B4-0BCD-40B3-BD2A-9E4AE3096C42}"/>
              </a:ext>
            </a:extLst>
          </p:cNvPr>
          <p:cNvSpPr txBox="1"/>
          <p:nvPr/>
        </p:nvSpPr>
        <p:spPr>
          <a:xfrm>
            <a:off x="852485" y="1798253"/>
            <a:ext cx="69460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Open Sans" panose="020B0606030504020204" pitchFamily="34" charset="0"/>
              </a:rPr>
              <a:t>Charge order heralds a spontaneous symmetry breaking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3365BF-8CE6-4E87-8116-CAE7B74EF3EF}"/>
              </a:ext>
            </a:extLst>
          </p:cNvPr>
          <p:cNvSpPr txBox="1"/>
          <p:nvPr/>
        </p:nvSpPr>
        <p:spPr>
          <a:xfrm>
            <a:off x="852485" y="2722096"/>
            <a:ext cx="89925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Open Sans" panose="020B0606030504020204" pitchFamily="34" charset="0"/>
              </a:rPr>
              <a:t>Electron-phonon interaction promote the charge order development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Summary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45BEE1B8-7E22-4629-B20C-3FE6F071EDC2}"/>
              </a:ext>
            </a:extLst>
          </p:cNvPr>
          <p:cNvSpPr txBox="1">
            <a:spLocks/>
          </p:cNvSpPr>
          <p:nvPr/>
        </p:nvSpPr>
        <p:spPr>
          <a:xfrm>
            <a:off x="852485" y="3080834"/>
            <a:ext cx="5299835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Q. Wang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 Advances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eabg7394 (2021) </a:t>
            </a:r>
            <a:endParaRPr lang="en-US" sz="1200" baseline="-25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7BCD9C6-0860-4A52-A266-B0F716252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9" y="2257805"/>
            <a:ext cx="1743428" cy="1507120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592127CB-A3FA-4D4E-9618-34E5777A8485}"/>
              </a:ext>
            </a:extLst>
          </p:cNvPr>
          <p:cNvSpPr txBox="1">
            <a:spLocks/>
          </p:cNvSpPr>
          <p:nvPr/>
        </p:nvSpPr>
        <p:spPr>
          <a:xfrm>
            <a:off x="852485" y="2177132"/>
            <a:ext cx="5299835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Q. Wang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Review Letters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124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187002 (2020) </a:t>
            </a:r>
            <a:endParaRPr lang="en-US" sz="1200" baseline="-25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BF838A-78B5-4592-A119-B9136E49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501" y="1186051"/>
            <a:ext cx="1614698" cy="14257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9F0C8E-8622-4DA3-90EA-6671BC7FF098}"/>
              </a:ext>
            </a:extLst>
          </p:cNvPr>
          <p:cNvSpPr txBox="1"/>
          <p:nvPr/>
        </p:nvSpPr>
        <p:spPr>
          <a:xfrm>
            <a:off x="852483" y="3781962"/>
            <a:ext cx="899254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Open Sans" panose="020B0606030504020204" pitchFamily="34" charset="0"/>
              </a:rPr>
              <a:t>EPC most strongly affects the bond-stretching phonon in Eu-LSCO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03F057-2D76-4958-8547-4A4E8FA6C843}"/>
              </a:ext>
            </a:extLst>
          </p:cNvPr>
          <p:cNvSpPr txBox="1"/>
          <p:nvPr/>
        </p:nvSpPr>
        <p:spPr>
          <a:xfrm>
            <a:off x="852483" y="4157853"/>
            <a:ext cx="968172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latin typeface="Open Sans" panose="020B0606030504020204" pitchFamily="34" charset="0"/>
              </a:rPr>
              <a:t>Sharp enhancement of the ~20 meV phonon mode can be captured by Fermi surface nesting 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2F894283-E400-4B6B-856E-B6350F9B5466}"/>
              </a:ext>
            </a:extLst>
          </p:cNvPr>
          <p:cNvSpPr txBox="1">
            <a:spLocks/>
          </p:cNvSpPr>
          <p:nvPr/>
        </p:nvSpPr>
        <p:spPr>
          <a:xfrm>
            <a:off x="852485" y="4564919"/>
            <a:ext cx="5299835" cy="5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Q. Wang, X. Hong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al.,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preparation</a:t>
            </a:r>
            <a:endParaRPr lang="en-US" sz="1200" baseline="-25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067022-E3B0-4B6E-9211-02A80DE6B02D}"/>
              </a:ext>
            </a:extLst>
          </p:cNvPr>
          <p:cNvGrpSpPr/>
          <p:nvPr/>
        </p:nvGrpSpPr>
        <p:grpSpPr>
          <a:xfrm>
            <a:off x="8256794" y="4512481"/>
            <a:ext cx="2079512" cy="2093442"/>
            <a:chOff x="8059571" y="4380667"/>
            <a:chExt cx="2079512" cy="209344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64340C3-51F8-4DFD-B771-F7CB6CC90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0630"/>
            <a:stretch/>
          </p:blipFill>
          <p:spPr>
            <a:xfrm>
              <a:off x="8059571" y="4380667"/>
              <a:ext cx="1228863" cy="2093442"/>
            </a:xfrm>
            <a:prstGeom prst="rect">
              <a:avLst/>
            </a:prstGeom>
          </p:spPr>
        </p:pic>
        <p:pic>
          <p:nvPicPr>
            <p:cNvPr id="23" name="图片 22" descr="图片包含 游戏机, 灯光&#10;&#10;描述已自动生成">
              <a:extLst>
                <a:ext uri="{FF2B5EF4-FFF2-40B4-BE49-F238E27FC236}">
                  <a16:creationId xmlns:a16="http://schemas.microsoft.com/office/drawing/2014/main" id="{2E684888-441F-4E49-8CA5-E41ABC60C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23" r="46752"/>
            <a:stretch/>
          </p:blipFill>
          <p:spPr>
            <a:xfrm>
              <a:off x="9279469" y="4463279"/>
              <a:ext cx="859614" cy="190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126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563E2532-F52F-474E-BB5B-E0D3F0EE91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78" y="1568337"/>
            <a:ext cx="10411361" cy="4566386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188656"/>
            <a:ext cx="12192000" cy="725557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>
                <a:latin typeface="Gill Sans MT" panose="020B0502020104020203" pitchFamily="34" charset="0"/>
                <a:cs typeface="Arial" panose="020B0604020202020204" pitchFamily="34" charset="0"/>
              </a:rPr>
              <a:t>Acknowledgement</a:t>
            </a:r>
            <a:endParaRPr lang="en-US" sz="28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8F9160F-11AC-452C-A22B-6FF560A2BC4F}"/>
              </a:ext>
            </a:extLst>
          </p:cNvPr>
          <p:cNvGrpSpPr/>
          <p:nvPr/>
        </p:nvGrpSpPr>
        <p:grpSpPr>
          <a:xfrm>
            <a:off x="8867400" y="3332629"/>
            <a:ext cx="1746664" cy="1093218"/>
            <a:chOff x="3459327" y="5276863"/>
            <a:chExt cx="1746664" cy="1093218"/>
          </a:xfrm>
        </p:grpSpPr>
        <p:sp>
          <p:nvSpPr>
            <p:cNvPr id="55" name="标题 1"/>
            <p:cNvSpPr txBox="1">
              <a:spLocks/>
            </p:cNvSpPr>
            <p:nvPr/>
          </p:nvSpPr>
          <p:spPr>
            <a:xfrm>
              <a:off x="3459327" y="5904619"/>
              <a:ext cx="1746664" cy="4654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Henrik M.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Rønnow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图片 3" descr="徽标&#10;&#10;描述已自动生成">
              <a:extLst>
                <a:ext uri="{FF2B5EF4-FFF2-40B4-BE49-F238E27FC236}">
                  <a16:creationId xmlns:a16="http://schemas.microsoft.com/office/drawing/2014/main" id="{CD28F44B-02D1-4A93-B91F-3892C96F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37" y="5276863"/>
              <a:ext cx="1372444" cy="658773"/>
            </a:xfrm>
            <a:prstGeom prst="rect">
              <a:avLst/>
            </a:prstGeom>
          </p:spPr>
        </p:pic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A71F883-1230-440F-A34E-10E03B6891CA}"/>
              </a:ext>
            </a:extLst>
          </p:cNvPr>
          <p:cNvGrpSpPr/>
          <p:nvPr/>
        </p:nvGrpSpPr>
        <p:grpSpPr>
          <a:xfrm>
            <a:off x="5757375" y="1438333"/>
            <a:ext cx="2541151" cy="1480139"/>
            <a:chOff x="2984917" y="1146279"/>
            <a:chExt cx="2541151" cy="1480139"/>
          </a:xfrm>
        </p:grpSpPr>
        <p:sp>
          <p:nvSpPr>
            <p:cNvPr id="66" name="标题 1">
              <a:extLst>
                <a:ext uri="{FF2B5EF4-FFF2-40B4-BE49-F238E27FC236}">
                  <a16:creationId xmlns:a16="http://schemas.microsoft.com/office/drawing/2014/main" id="{ACEFBBC6-4F4B-436C-83EB-F7F509C41B18}"/>
                </a:ext>
              </a:extLst>
            </p:cNvPr>
            <p:cNvSpPr txBox="1">
              <a:spLocks/>
            </p:cNvSpPr>
            <p:nvPr/>
          </p:nvSpPr>
          <p:spPr>
            <a:xfrm>
              <a:off x="2984917" y="1629744"/>
              <a:ext cx="2541151" cy="9966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Wenliang Zhang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Thorsten Schmitt</a:t>
              </a:r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18EBFDE5-7433-459C-BB2E-C4FB43CB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9290" y="1146279"/>
              <a:ext cx="1675762" cy="598486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E1BF578-78E2-4556-B625-6E0FFBA62FD2}"/>
              </a:ext>
            </a:extLst>
          </p:cNvPr>
          <p:cNvGrpSpPr/>
          <p:nvPr/>
        </p:nvGrpSpPr>
        <p:grpSpPr>
          <a:xfrm>
            <a:off x="3171479" y="3808265"/>
            <a:ext cx="2541151" cy="1438936"/>
            <a:chOff x="3152869" y="3571084"/>
            <a:chExt cx="2541151" cy="1438936"/>
          </a:xfrm>
        </p:grpSpPr>
        <p:sp>
          <p:nvSpPr>
            <p:cNvPr id="42" name="标题 1"/>
            <p:cNvSpPr txBox="1">
              <a:spLocks/>
            </p:cNvSpPr>
            <p:nvPr/>
          </p:nvSpPr>
          <p:spPr>
            <a:xfrm>
              <a:off x="3152869" y="4145051"/>
              <a:ext cx="2541151" cy="8649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Deepak Mukkattukavil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Yasmine Sassa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09D1432-9D50-43C5-A0FC-2EC3565B0FC5}"/>
                </a:ext>
              </a:extLst>
            </p:cNvPr>
            <p:cNvGrpSpPr/>
            <p:nvPr/>
          </p:nvGrpSpPr>
          <p:grpSpPr>
            <a:xfrm>
              <a:off x="3217080" y="3571084"/>
              <a:ext cx="1983950" cy="668616"/>
              <a:chOff x="3245109" y="3518704"/>
              <a:chExt cx="2057706" cy="693473"/>
            </a:xfrm>
          </p:grpSpPr>
          <p:pic>
            <p:nvPicPr>
              <p:cNvPr id="13" name="图片 12" descr="图片包含 游戏机, 窗户&#10;&#10;描述已自动生成">
                <a:extLst>
                  <a:ext uri="{FF2B5EF4-FFF2-40B4-BE49-F238E27FC236}">
                    <a16:creationId xmlns:a16="http://schemas.microsoft.com/office/drawing/2014/main" id="{3C313A99-1804-43DA-A5B0-2205A6B9A2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683"/>
              <a:stretch/>
            </p:blipFill>
            <p:spPr>
              <a:xfrm>
                <a:off x="3245109" y="3518704"/>
                <a:ext cx="1149706" cy="693473"/>
              </a:xfrm>
              <a:prstGeom prst="rect">
                <a:avLst/>
              </a:prstGeom>
            </p:spPr>
          </p:pic>
          <p:pic>
            <p:nvPicPr>
              <p:cNvPr id="70" name="图片 69" descr="图片包含 游戏机, 窗户&#10;&#10;描述已自动生成">
                <a:extLst>
                  <a:ext uri="{FF2B5EF4-FFF2-40B4-BE49-F238E27FC236}">
                    <a16:creationId xmlns:a16="http://schemas.microsoft.com/office/drawing/2014/main" id="{86CD0551-4188-4BD4-83A5-EDE007C2A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148"/>
              <a:stretch/>
            </p:blipFill>
            <p:spPr>
              <a:xfrm>
                <a:off x="4153108" y="3674307"/>
                <a:ext cx="1149707" cy="446687"/>
              </a:xfrm>
              <a:prstGeom prst="rect">
                <a:avLst/>
              </a:prstGeom>
            </p:spPr>
          </p:pic>
        </p:grp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84AF90D8-A26E-483E-AED6-7E363DBA64ED}"/>
              </a:ext>
            </a:extLst>
          </p:cNvPr>
          <p:cNvGrpSpPr/>
          <p:nvPr/>
        </p:nvGrpSpPr>
        <p:grpSpPr>
          <a:xfrm>
            <a:off x="3013481" y="1343652"/>
            <a:ext cx="2986520" cy="2131593"/>
            <a:chOff x="5825049" y="1091806"/>
            <a:chExt cx="2986520" cy="2131593"/>
          </a:xfrm>
        </p:grpSpPr>
        <p:sp>
          <p:nvSpPr>
            <p:cNvPr id="37" name="标题 1"/>
            <p:cNvSpPr txBox="1">
              <a:spLocks/>
            </p:cNvSpPr>
            <p:nvPr/>
          </p:nvSpPr>
          <p:spPr>
            <a:xfrm>
              <a:off x="5825049" y="2035271"/>
              <a:ext cx="2986520" cy="1188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Jaewon Choi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Abhishek Nag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Mirian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Garcia-Fernandez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Stefano Agrestini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Ke-Jin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Zhou</a:t>
              </a:r>
            </a:p>
            <a:p>
              <a:pPr algn="ctr">
                <a:spcAft>
                  <a:spcPts val="800"/>
                </a:spcAft>
              </a:pP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18" descr="徽标&#10;&#10;描述已自动生成">
              <a:extLst>
                <a:ext uri="{FF2B5EF4-FFF2-40B4-BE49-F238E27FC236}">
                  <a16:creationId xmlns:a16="http://schemas.microsoft.com/office/drawing/2014/main" id="{C357150F-1F53-4E14-B62A-C324982D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959" y="1091806"/>
              <a:ext cx="1821512" cy="569223"/>
            </a:xfrm>
            <a:prstGeom prst="rect">
              <a:avLst/>
            </a:prstGeom>
          </p:spPr>
        </p:pic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29C5706-6407-4B2E-A030-8816CCB9207B}"/>
              </a:ext>
            </a:extLst>
          </p:cNvPr>
          <p:cNvGrpSpPr/>
          <p:nvPr/>
        </p:nvGrpSpPr>
        <p:grpSpPr>
          <a:xfrm>
            <a:off x="5806185" y="3110927"/>
            <a:ext cx="2541151" cy="1608613"/>
            <a:chOff x="5787237" y="4753792"/>
            <a:chExt cx="2541151" cy="1608613"/>
          </a:xfrm>
        </p:grpSpPr>
        <p:sp>
          <p:nvSpPr>
            <p:cNvPr id="46" name="标题 1"/>
            <p:cNvSpPr txBox="1">
              <a:spLocks/>
            </p:cNvSpPr>
            <p:nvPr/>
          </p:nvSpPr>
          <p:spPr>
            <a:xfrm>
              <a:off x="5787237" y="5174277"/>
              <a:ext cx="2541151" cy="1188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Tohru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Kurosawa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Naoki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Momono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Migaku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Oda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图片 29" descr="形状&#10;&#10;中度可信度描述已自动生成">
              <a:extLst>
                <a:ext uri="{FF2B5EF4-FFF2-40B4-BE49-F238E27FC236}">
                  <a16:creationId xmlns:a16="http://schemas.microsoft.com/office/drawing/2014/main" id="{718EAF86-8114-439E-BF3F-629DD50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70" y="4753792"/>
              <a:ext cx="1816259" cy="494023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03F4F379-604C-44F4-AEBA-F2A0AC088015}"/>
              </a:ext>
            </a:extLst>
          </p:cNvPr>
          <p:cNvGrpSpPr/>
          <p:nvPr/>
        </p:nvGrpSpPr>
        <p:grpSpPr>
          <a:xfrm>
            <a:off x="5650808" y="4978428"/>
            <a:ext cx="2762226" cy="1530360"/>
            <a:chOff x="5653313" y="3085612"/>
            <a:chExt cx="2762226" cy="1530360"/>
          </a:xfrm>
        </p:grpSpPr>
        <p:sp>
          <p:nvSpPr>
            <p:cNvPr id="50" name="标题 1"/>
            <p:cNvSpPr txBox="1">
              <a:spLocks/>
            </p:cNvSpPr>
            <p:nvPr/>
          </p:nvSpPr>
          <p:spPr>
            <a:xfrm>
              <a:off x="5874388" y="3751653"/>
              <a:ext cx="2541151" cy="8643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Yoji Koike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S. M.  Haidar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1D8878A-CED7-4D31-A297-3B1FAA573648}"/>
                </a:ext>
              </a:extLst>
            </p:cNvPr>
            <p:cNvGrpSpPr/>
            <p:nvPr/>
          </p:nvGrpSpPr>
          <p:grpSpPr>
            <a:xfrm>
              <a:off x="5653313" y="3085612"/>
              <a:ext cx="2284262" cy="808602"/>
              <a:chOff x="5748978" y="3117750"/>
              <a:chExt cx="2468170" cy="873703"/>
            </a:xfrm>
          </p:grpSpPr>
          <p:pic>
            <p:nvPicPr>
              <p:cNvPr id="23" name="图片 22" descr="手机屏幕的截图&#10;&#10;低可信度描述已自动生成">
                <a:extLst>
                  <a:ext uri="{FF2B5EF4-FFF2-40B4-BE49-F238E27FC236}">
                    <a16:creationId xmlns:a16="http://schemas.microsoft.com/office/drawing/2014/main" id="{D65BC6F5-574D-47F1-89A0-36C9F45004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631"/>
              <a:stretch/>
            </p:blipFill>
            <p:spPr>
              <a:xfrm>
                <a:off x="5748978" y="3213035"/>
                <a:ext cx="1610096" cy="683115"/>
              </a:xfrm>
              <a:prstGeom prst="rect">
                <a:avLst/>
              </a:prstGeom>
            </p:spPr>
          </p:pic>
          <p:pic>
            <p:nvPicPr>
              <p:cNvPr id="32" name="图片 31" descr="文本&#10;&#10;描述已自动生成">
                <a:extLst>
                  <a:ext uri="{FF2B5EF4-FFF2-40B4-BE49-F238E27FC236}">
                    <a16:creationId xmlns:a16="http://schemas.microsoft.com/office/drawing/2014/main" id="{0549EAB6-CF39-465F-B512-C481CC7D6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40" r="6281"/>
              <a:stretch/>
            </p:blipFill>
            <p:spPr>
              <a:xfrm>
                <a:off x="6913696" y="3117750"/>
                <a:ext cx="1303452" cy="873703"/>
              </a:xfrm>
              <a:prstGeom prst="rect">
                <a:avLst/>
              </a:prstGeom>
            </p:spPr>
          </p:pic>
        </p:grp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ACD2FA8-A8C6-4BB9-9004-E757CD465CC0}"/>
              </a:ext>
            </a:extLst>
          </p:cNvPr>
          <p:cNvGrpSpPr/>
          <p:nvPr/>
        </p:nvGrpSpPr>
        <p:grpSpPr>
          <a:xfrm>
            <a:off x="613271" y="4117040"/>
            <a:ext cx="2541151" cy="1241830"/>
            <a:chOff x="254429" y="4668647"/>
            <a:chExt cx="2541151" cy="1241830"/>
          </a:xfrm>
        </p:grpSpPr>
        <p:sp>
          <p:nvSpPr>
            <p:cNvPr id="52" name="标题 1"/>
            <p:cNvSpPr txBox="1">
              <a:spLocks/>
            </p:cNvSpPr>
            <p:nvPr/>
          </p:nvSpPr>
          <p:spPr>
            <a:xfrm>
              <a:off x="254429" y="5323349"/>
              <a:ext cx="2541151" cy="587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Yao Shen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Jun Zhao</a:t>
              </a:r>
            </a:p>
          </p:txBody>
        </p:sp>
        <p:pic>
          <p:nvPicPr>
            <p:cNvPr id="35" name="图片 34" descr="卡通人物&#10;&#10;中度可信度描述已自动生成">
              <a:extLst>
                <a:ext uri="{FF2B5EF4-FFF2-40B4-BE49-F238E27FC236}">
                  <a16:creationId xmlns:a16="http://schemas.microsoft.com/office/drawing/2014/main" id="{6ED8A866-CA44-4C90-8C34-FB1F5B45B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02" y="4668647"/>
              <a:ext cx="1816259" cy="620943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83D3820-8194-4D6F-9D05-823413FB20F3}"/>
              </a:ext>
            </a:extLst>
          </p:cNvPr>
          <p:cNvGrpSpPr/>
          <p:nvPr/>
        </p:nvGrpSpPr>
        <p:grpSpPr>
          <a:xfrm>
            <a:off x="952749" y="1361932"/>
            <a:ext cx="2074411" cy="2616068"/>
            <a:chOff x="448428" y="1204890"/>
            <a:chExt cx="2074411" cy="2616068"/>
          </a:xfrm>
        </p:grpSpPr>
        <p:sp>
          <p:nvSpPr>
            <p:cNvPr id="26" name="标题 1"/>
            <p:cNvSpPr txBox="1">
              <a:spLocks/>
            </p:cNvSpPr>
            <p:nvPr/>
          </p:nvSpPr>
          <p:spPr>
            <a:xfrm>
              <a:off x="448428" y="2138863"/>
              <a:ext cx="2074411" cy="16820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Karin von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Arx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Xungyang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Hong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Masafumi Horio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Oleh Ivashko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Christian Matt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Johan Chang </a:t>
              </a:r>
            </a:p>
            <a:p>
              <a:pPr algn="ctr">
                <a:spcAft>
                  <a:spcPts val="800"/>
                </a:spcAft>
              </a:pP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2" name="图片 71" descr="形状&#10;&#10;中度可信度描述已自动生成">
              <a:extLst>
                <a:ext uri="{FF2B5EF4-FFF2-40B4-BE49-F238E27FC236}">
                  <a16:creationId xmlns:a16="http://schemas.microsoft.com/office/drawing/2014/main" id="{7F3EE86B-EB18-4F6E-AC9C-00B8D955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2" y="1204890"/>
              <a:ext cx="1910547" cy="650612"/>
            </a:xfrm>
            <a:prstGeom prst="rect">
              <a:avLst/>
            </a:prstGeom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9F7D759-8C59-4D22-A9FC-01521003CAF6}"/>
              </a:ext>
            </a:extLst>
          </p:cNvPr>
          <p:cNvGrpSpPr/>
          <p:nvPr/>
        </p:nvGrpSpPr>
        <p:grpSpPr>
          <a:xfrm>
            <a:off x="8649616" y="1362349"/>
            <a:ext cx="2233023" cy="1502479"/>
            <a:chOff x="8273424" y="2279731"/>
            <a:chExt cx="2233023" cy="1502479"/>
          </a:xfrm>
        </p:grpSpPr>
        <p:sp>
          <p:nvSpPr>
            <p:cNvPr id="40" name="标题 1"/>
            <p:cNvSpPr txBox="1">
              <a:spLocks/>
            </p:cNvSpPr>
            <p:nvPr/>
          </p:nvSpPr>
          <p:spPr>
            <a:xfrm>
              <a:off x="8498756" y="3201284"/>
              <a:ext cx="1610748" cy="5809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Kurt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Kummer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Nick </a:t>
              </a:r>
              <a:r>
                <a:rPr lang="en-US" altLang="zh-CN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B. 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Brooks</a:t>
              </a: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62D2268-5BB5-459E-BF0C-8615799E6945}"/>
                </a:ext>
              </a:extLst>
            </p:cNvPr>
            <p:cNvGrpSpPr/>
            <p:nvPr/>
          </p:nvGrpSpPr>
          <p:grpSpPr>
            <a:xfrm>
              <a:off x="8273424" y="2279731"/>
              <a:ext cx="2233023" cy="825433"/>
              <a:chOff x="8273424" y="2279731"/>
              <a:chExt cx="2233023" cy="825433"/>
            </a:xfrm>
          </p:grpSpPr>
          <p:pic>
            <p:nvPicPr>
              <p:cNvPr id="84" name="图片 83" descr="徽标&#10;&#10;描述已自动生成">
                <a:extLst>
                  <a:ext uri="{FF2B5EF4-FFF2-40B4-BE49-F238E27FC236}">
                    <a16:creationId xmlns:a16="http://schemas.microsoft.com/office/drawing/2014/main" id="{DCDD3A51-26C7-401D-8AEF-5B4F2B515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3424" y="2279731"/>
                <a:ext cx="825433" cy="825433"/>
              </a:xfrm>
              <a:prstGeom prst="rect">
                <a:avLst/>
              </a:prstGeom>
            </p:spPr>
          </p:pic>
          <p:sp>
            <p:nvSpPr>
              <p:cNvPr id="85" name="标题 1">
                <a:extLst>
                  <a:ext uri="{FF2B5EF4-FFF2-40B4-BE49-F238E27FC236}">
                    <a16:creationId xmlns:a16="http://schemas.microsoft.com/office/drawing/2014/main" id="{283DE58B-15FC-4F4C-B561-0D28B94027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5699" y="2386039"/>
                <a:ext cx="1610748" cy="5809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800"/>
                  </a:spcAft>
                </a:pPr>
                <a:r>
                  <a:rPr lang="en-US" sz="1700" dirty="0">
                    <a:solidFill>
                      <a:srgbClr val="160A51"/>
                    </a:solidFill>
                    <a:latin typeface="Gill Sans MT" panose="020B0502020104020203" pitchFamily="34" charset="0"/>
                    <a:cs typeface="Arial" panose="020B0604020202020204" pitchFamily="34" charset="0"/>
                  </a:rPr>
                  <a:t>The European </a:t>
                </a:r>
                <a:r>
                  <a:rPr lang="en-US" sz="1700" dirty="0" err="1">
                    <a:solidFill>
                      <a:srgbClr val="160A51"/>
                    </a:solidFill>
                    <a:latin typeface="Gill Sans MT" panose="020B0502020104020203" pitchFamily="34" charset="0"/>
                    <a:cs typeface="Arial" panose="020B0604020202020204" pitchFamily="34" charset="0"/>
                  </a:rPr>
                  <a:t>Sychrotron</a:t>
                </a:r>
                <a:endParaRPr lang="en-US" sz="1700" dirty="0">
                  <a:solidFill>
                    <a:srgbClr val="160A51"/>
                  </a:solidFill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9C288F9-64E7-4536-8101-9DAE765B9BDC}"/>
              </a:ext>
            </a:extLst>
          </p:cNvPr>
          <p:cNvGrpSpPr/>
          <p:nvPr/>
        </p:nvGrpSpPr>
        <p:grpSpPr>
          <a:xfrm>
            <a:off x="8549702" y="4868697"/>
            <a:ext cx="2591232" cy="1684085"/>
            <a:chOff x="8991555" y="4701220"/>
            <a:chExt cx="2591232" cy="1684085"/>
          </a:xfrm>
        </p:grpSpPr>
        <p:sp>
          <p:nvSpPr>
            <p:cNvPr id="44" name="标题 1"/>
            <p:cNvSpPr txBox="1">
              <a:spLocks/>
            </p:cNvSpPr>
            <p:nvPr/>
          </p:nvSpPr>
          <p:spPr>
            <a:xfrm>
              <a:off x="9041636" y="5197177"/>
              <a:ext cx="2541151" cy="11881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Sunseng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Pyon</a:t>
              </a:r>
              <a:endParaRPr lang="en-US" sz="14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Tomohiro Takayama</a:t>
              </a:r>
            </a:p>
            <a:p>
              <a:pPr algn="ctr">
                <a:spcAft>
                  <a:spcPts val="800"/>
                </a:spcAft>
              </a:pPr>
              <a:r>
                <a:rPr lang="en-US" sz="1400" dirty="0" err="1">
                  <a:latin typeface="Gill Sans MT" panose="020B0502020104020203" pitchFamily="34" charset="0"/>
                  <a:cs typeface="Arial" panose="020B0604020202020204" pitchFamily="34" charset="0"/>
                </a:rPr>
                <a:t>Hidenori</a:t>
              </a: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 Takagi</a:t>
              </a:r>
            </a:p>
          </p:txBody>
        </p:sp>
        <p:pic>
          <p:nvPicPr>
            <p:cNvPr id="90" name="图片 89" descr="徽标, 公司名称&#10;&#10;描述已自动生成">
              <a:extLst>
                <a:ext uri="{FF2B5EF4-FFF2-40B4-BE49-F238E27FC236}">
                  <a16:creationId xmlns:a16="http://schemas.microsoft.com/office/drawing/2014/main" id="{2BE270AE-8259-4127-8AE1-7E2F92AFA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40" b="28309"/>
            <a:stretch/>
          </p:blipFill>
          <p:spPr>
            <a:xfrm>
              <a:off x="8991555" y="4701220"/>
              <a:ext cx="2382061" cy="690013"/>
            </a:xfrm>
            <a:prstGeom prst="rect">
              <a:avLst/>
            </a:prstGeom>
          </p:spPr>
        </p:pic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9D8DC9A-42C9-46E1-A8F4-FFCB2AC8E27E}"/>
              </a:ext>
            </a:extLst>
          </p:cNvPr>
          <p:cNvGrpSpPr/>
          <p:nvPr/>
        </p:nvGrpSpPr>
        <p:grpSpPr>
          <a:xfrm>
            <a:off x="3730518" y="5538937"/>
            <a:ext cx="1808569" cy="1067198"/>
            <a:chOff x="8339328" y="4756662"/>
            <a:chExt cx="1808569" cy="1067198"/>
          </a:xfrm>
        </p:grpSpPr>
        <p:sp>
          <p:nvSpPr>
            <p:cNvPr id="48" name="标题 1"/>
            <p:cNvSpPr txBox="1">
              <a:spLocks/>
            </p:cNvSpPr>
            <p:nvPr/>
          </p:nvSpPr>
          <p:spPr>
            <a:xfrm>
              <a:off x="8368101" y="5230520"/>
              <a:ext cx="1499781" cy="593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800"/>
                </a:spcAft>
              </a:pPr>
              <a:r>
                <a:rPr lang="en-US" sz="1400" dirty="0">
                  <a:latin typeface="Gill Sans MT" panose="020B0502020104020203" pitchFamily="34" charset="0"/>
                  <a:cs typeface="Arial" panose="020B0604020202020204" pitchFamily="34" charset="0"/>
                </a:rPr>
                <a:t>Tadashi Adachi</a:t>
              </a: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66343C8C-2295-4F15-9715-AA624CF604C2}"/>
                </a:ext>
              </a:extLst>
            </p:cNvPr>
            <p:cNvGrpSpPr/>
            <p:nvPr/>
          </p:nvGrpSpPr>
          <p:grpSpPr>
            <a:xfrm>
              <a:off x="8339328" y="4756662"/>
              <a:ext cx="1808569" cy="593340"/>
              <a:chOff x="5733222" y="5631626"/>
              <a:chExt cx="1808569" cy="593340"/>
            </a:xfrm>
          </p:grpSpPr>
          <p:pic>
            <p:nvPicPr>
              <p:cNvPr id="92" name="图片 91" descr="徽标&#10;&#10;描述已自动生成">
                <a:extLst>
                  <a:ext uri="{FF2B5EF4-FFF2-40B4-BE49-F238E27FC236}">
                    <a16:creationId xmlns:a16="http://schemas.microsoft.com/office/drawing/2014/main" id="{FC772384-5071-4CBF-BBAE-DEA7299FA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3222" y="5640264"/>
                <a:ext cx="557276" cy="557276"/>
              </a:xfrm>
              <a:prstGeom prst="rect">
                <a:avLst/>
              </a:prstGeom>
            </p:spPr>
          </p:pic>
          <p:sp>
            <p:nvSpPr>
              <p:cNvPr id="96" name="标题 1">
                <a:extLst>
                  <a:ext uri="{FF2B5EF4-FFF2-40B4-BE49-F238E27FC236}">
                    <a16:creationId xmlns:a16="http://schemas.microsoft.com/office/drawing/2014/main" id="{ACB09DE9-DBCF-4CE1-9C6B-81983DC4F3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2010" y="5631626"/>
                <a:ext cx="1499781" cy="5933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800"/>
                  </a:spcAft>
                </a:pPr>
                <a:r>
                  <a:rPr lang="en-US" sz="1500" dirty="0">
                    <a:solidFill>
                      <a:srgbClr val="7D002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Sophia University</a:t>
                </a:r>
              </a:p>
            </p:txBody>
          </p:sp>
        </p:grp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028E2F0-F3A4-403E-977D-3E014677D28E}"/>
              </a:ext>
            </a:extLst>
          </p:cNvPr>
          <p:cNvGrpSpPr/>
          <p:nvPr/>
        </p:nvGrpSpPr>
        <p:grpSpPr>
          <a:xfrm>
            <a:off x="884282" y="5592865"/>
            <a:ext cx="2098032" cy="969906"/>
            <a:chOff x="5778209" y="5637851"/>
            <a:chExt cx="2098032" cy="969906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0D89274-97CB-47A8-93F2-17B643465FD5}"/>
                </a:ext>
              </a:extLst>
            </p:cNvPr>
            <p:cNvGrpSpPr/>
            <p:nvPr/>
          </p:nvGrpSpPr>
          <p:grpSpPr>
            <a:xfrm>
              <a:off x="5778209" y="5655013"/>
              <a:ext cx="2098032" cy="952744"/>
              <a:chOff x="8389519" y="955684"/>
              <a:chExt cx="2098032" cy="952744"/>
            </a:xfrm>
          </p:grpSpPr>
          <p:sp>
            <p:nvSpPr>
              <p:cNvPr id="54" name="标题 1"/>
              <p:cNvSpPr txBox="1">
                <a:spLocks/>
              </p:cNvSpPr>
              <p:nvPr/>
            </p:nvSpPr>
            <p:spPr>
              <a:xfrm>
                <a:off x="8389519" y="1399680"/>
                <a:ext cx="2098032" cy="5087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800"/>
                  </a:spcAft>
                </a:pPr>
                <a:r>
                  <a:rPr lang="en-US" sz="1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Niels </a:t>
                </a:r>
                <a:r>
                  <a:rPr lang="en-US" altLang="zh-CN" sz="1400" dirty="0" err="1">
                    <a:latin typeface="Gill Sans MT" panose="020B0502020104020203" pitchFamily="34" charset="0"/>
                    <a:cs typeface="Arial" panose="020B0604020202020204" pitchFamily="34" charset="0"/>
                  </a:rPr>
                  <a:t>Bech</a:t>
                </a:r>
                <a:r>
                  <a:rPr lang="en-US" altLang="zh-CN" sz="14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Gill Sans MT" panose="020B0502020104020203" pitchFamily="34" charset="0"/>
                    <a:cs typeface="Arial" panose="020B0604020202020204" pitchFamily="34" charset="0"/>
                  </a:rPr>
                  <a:t>Chirstensen</a:t>
                </a:r>
                <a:endParaRPr lang="en-US" sz="1400" dirty="0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2" name="图片 81" descr="形状&#10;&#10;中度可信度描述已自动生成">
                <a:extLst>
                  <a:ext uri="{FF2B5EF4-FFF2-40B4-BE49-F238E27FC236}">
                    <a16:creationId xmlns:a16="http://schemas.microsoft.com/office/drawing/2014/main" id="{3C18602F-1EC5-4B16-9941-E5FE688805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1" b="29869"/>
              <a:stretch/>
            </p:blipFill>
            <p:spPr>
              <a:xfrm>
                <a:off x="8618883" y="955684"/>
                <a:ext cx="1868668" cy="544285"/>
              </a:xfrm>
              <a:prstGeom prst="rect">
                <a:avLst/>
              </a:prstGeom>
            </p:spPr>
          </p:pic>
        </p:grpSp>
        <p:pic>
          <p:nvPicPr>
            <p:cNvPr id="98" name="图片 97" descr="形状&#10;&#10;中度可信度描述已自动生成">
              <a:extLst>
                <a:ext uri="{FF2B5EF4-FFF2-40B4-BE49-F238E27FC236}">
                  <a16:creationId xmlns:a16="http://schemas.microsoft.com/office/drawing/2014/main" id="{ABA02283-ED23-4523-9E68-00E7257CC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964"/>
            <a:stretch/>
          </p:blipFill>
          <p:spPr>
            <a:xfrm>
              <a:off x="5875389" y="5637851"/>
              <a:ext cx="369857" cy="479671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5A0A1C3B-3691-4262-8D35-215668308AA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45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Symmetry of charge order: stripe or checkerboard?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sp>
        <p:nvSpPr>
          <p:cNvPr id="8" name="R. Comin et al.,Science 347, 1335 (2015).…">
            <a:extLst>
              <a:ext uri="{FF2B5EF4-FFF2-40B4-BE49-F238E27FC236}">
                <a16:creationId xmlns:a16="http://schemas.microsoft.com/office/drawing/2014/main" id="{74F381B8-75D5-47FE-95C9-5E08B5686641}"/>
              </a:ext>
            </a:extLst>
          </p:cNvPr>
          <p:cNvSpPr txBox="1"/>
          <p:nvPr/>
        </p:nvSpPr>
        <p:spPr>
          <a:xfrm>
            <a:off x="4675641" y="5979728"/>
            <a:ext cx="3334513" cy="30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R. Comin </a:t>
            </a:r>
            <a:r>
              <a:rPr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</a:t>
            </a:r>
            <a:r>
              <a:rPr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 </a:t>
            </a:r>
            <a:r>
              <a:rPr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347</a:t>
            </a:r>
            <a:r>
              <a:rPr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1335 (2015)</a:t>
            </a:r>
          </a:p>
        </p:txBody>
      </p:sp>
      <p:pic>
        <p:nvPicPr>
          <p:cNvPr id="9" name="Bild" descr="Bild">
            <a:extLst>
              <a:ext uri="{FF2B5EF4-FFF2-40B4-BE49-F238E27FC236}">
                <a16:creationId xmlns:a16="http://schemas.microsoft.com/office/drawing/2014/main" id="{63A65C0B-B746-4F7B-895E-0F87436A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84" r="74826"/>
          <a:stretch>
            <a:fillRect/>
          </a:stretch>
        </p:blipFill>
        <p:spPr>
          <a:xfrm>
            <a:off x="4205530" y="1643347"/>
            <a:ext cx="1788453" cy="3571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" descr="Bild">
            <a:extLst>
              <a:ext uri="{FF2B5EF4-FFF2-40B4-BE49-F238E27FC236}">
                <a16:creationId xmlns:a16="http://schemas.microsoft.com/office/drawing/2014/main" id="{F6178752-76A0-450A-8AF0-11200800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36" t="8740" r="26389"/>
          <a:stretch>
            <a:fillRect/>
          </a:stretch>
        </p:blipFill>
        <p:spPr>
          <a:xfrm>
            <a:off x="6514153" y="1656026"/>
            <a:ext cx="1788504" cy="354594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iprocal space">
            <a:extLst>
              <a:ext uri="{FF2B5EF4-FFF2-40B4-BE49-F238E27FC236}">
                <a16:creationId xmlns:a16="http://schemas.microsoft.com/office/drawing/2014/main" id="{74DF47D4-CC64-48C4-9AFF-E932D7212403}"/>
              </a:ext>
            </a:extLst>
          </p:cNvPr>
          <p:cNvSpPr txBox="1"/>
          <p:nvPr/>
        </p:nvSpPr>
        <p:spPr>
          <a:xfrm>
            <a:off x="2443242" y="4234523"/>
            <a:ext cx="1559463" cy="3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200"/>
            </a:lvl1pPr>
          </a:lstStyle>
          <a:p>
            <a:pPr algn="ctr"/>
            <a:r>
              <a:rPr lang="en-US" sz="1600" dirty="0"/>
              <a:t>R</a:t>
            </a:r>
            <a:r>
              <a:rPr sz="1600" dirty="0"/>
              <a:t>eciprocal space</a:t>
            </a:r>
          </a:p>
        </p:txBody>
      </p:sp>
      <p:sp>
        <p:nvSpPr>
          <p:cNvPr id="16" name="real space">
            <a:extLst>
              <a:ext uri="{FF2B5EF4-FFF2-40B4-BE49-F238E27FC236}">
                <a16:creationId xmlns:a16="http://schemas.microsoft.com/office/drawing/2014/main" id="{C05B3A94-9E43-47ED-819D-F5CEE86F641E}"/>
              </a:ext>
            </a:extLst>
          </p:cNvPr>
          <p:cNvSpPr txBox="1"/>
          <p:nvPr/>
        </p:nvSpPr>
        <p:spPr>
          <a:xfrm>
            <a:off x="2603565" y="2449778"/>
            <a:ext cx="1081795" cy="3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200"/>
            </a:lvl1pPr>
          </a:lstStyle>
          <a:p>
            <a:pPr algn="ctr"/>
            <a:r>
              <a:rPr lang="en-US" sz="1800" dirty="0"/>
              <a:t>R</a:t>
            </a:r>
            <a:r>
              <a:rPr sz="1800" dirty="0"/>
              <a:t>eal space</a:t>
            </a:r>
          </a:p>
        </p:txBody>
      </p:sp>
    </p:spTree>
    <p:extLst>
      <p:ext uri="{BB962C8B-B14F-4D97-AF65-F5344CB8AC3E}">
        <p14:creationId xmlns:p14="http://schemas.microsoft.com/office/powerpoint/2010/main" val="282889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E4C3124-B9A9-4CC7-ACCF-20176DBD193D}"/>
              </a:ext>
            </a:extLst>
          </p:cNvPr>
          <p:cNvSpPr txBox="1"/>
          <p:nvPr/>
        </p:nvSpPr>
        <p:spPr>
          <a:xfrm>
            <a:off x="1" y="373416"/>
            <a:ext cx="12191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</a:rPr>
              <a:t>Lifting the charge-stripe domain degeneracy</a:t>
            </a:r>
            <a:endParaRPr lang="en-US" sz="2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334D276-0D42-40D8-B214-B1780E41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81087" y="976578"/>
            <a:ext cx="10029825" cy="86111"/>
          </a:xfrm>
          <a:prstGeom prst="rect">
            <a:avLst/>
          </a:prstGeom>
        </p:spPr>
      </p:pic>
      <p:grpSp>
        <p:nvGrpSpPr>
          <p:cNvPr id="11" name="Gruppieren">
            <a:extLst>
              <a:ext uri="{FF2B5EF4-FFF2-40B4-BE49-F238E27FC236}">
                <a16:creationId xmlns:a16="http://schemas.microsoft.com/office/drawing/2014/main" id="{0352C25D-7CE8-404A-99B3-F903FACC1E81}"/>
              </a:ext>
            </a:extLst>
          </p:cNvPr>
          <p:cNvGrpSpPr/>
          <p:nvPr/>
        </p:nvGrpSpPr>
        <p:grpSpPr>
          <a:xfrm>
            <a:off x="1081087" y="1880604"/>
            <a:ext cx="3662204" cy="3133281"/>
            <a:chOff x="0" y="0"/>
            <a:chExt cx="6496870" cy="5558542"/>
          </a:xfrm>
        </p:grpSpPr>
        <p:pic>
          <p:nvPicPr>
            <p:cNvPr id="12" name="Bild" descr="Bild">
              <a:extLst>
                <a:ext uri="{FF2B5EF4-FFF2-40B4-BE49-F238E27FC236}">
                  <a16:creationId xmlns:a16="http://schemas.microsoft.com/office/drawing/2014/main" id="{B52BAE2B-4597-491D-A6EE-8F536542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662" t="1632" r="65065" b="55201"/>
            <a:stretch>
              <a:fillRect/>
            </a:stretch>
          </p:blipFill>
          <p:spPr>
            <a:xfrm>
              <a:off x="0" y="0"/>
              <a:ext cx="6496870" cy="55585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Rechteck">
              <a:extLst>
                <a:ext uri="{FF2B5EF4-FFF2-40B4-BE49-F238E27FC236}">
                  <a16:creationId xmlns:a16="http://schemas.microsoft.com/office/drawing/2014/main" id="{18CBD969-20DC-4679-9849-0487326AD52C}"/>
                </a:ext>
              </a:extLst>
            </p:cNvPr>
            <p:cNvSpPr/>
            <p:nvPr/>
          </p:nvSpPr>
          <p:spPr>
            <a:xfrm>
              <a:off x="216632" y="419738"/>
              <a:ext cx="483868" cy="4346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052F71D-F8C3-4D9B-B83A-3AF84BF5C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90"/>
          <a:stretch/>
        </p:blipFill>
        <p:spPr>
          <a:xfrm>
            <a:off x="5625848" y="1984961"/>
            <a:ext cx="5485064" cy="2924565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CB9718A9-89E9-47B8-89CC-9B0BC4B03609}"/>
              </a:ext>
            </a:extLst>
          </p:cNvPr>
          <p:cNvSpPr txBox="1">
            <a:spLocks/>
          </p:cNvSpPr>
          <p:nvPr/>
        </p:nvSpPr>
        <p:spPr>
          <a:xfrm>
            <a:off x="6230603" y="6045315"/>
            <a:ext cx="4880309" cy="211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J. Choi, Q. Wang </a:t>
            </a:r>
            <a:r>
              <a:rPr lang="en-US" sz="13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3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Rev. Lett. </a:t>
            </a:r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</a:t>
            </a: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207002 (2022)</a:t>
            </a:r>
            <a:endParaRPr lang="en-US" sz="1300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FC3EE1F5-8CC5-48C4-A386-35E9D0923E9E}"/>
              </a:ext>
            </a:extLst>
          </p:cNvPr>
          <p:cNvSpPr txBox="1">
            <a:spLocks/>
          </p:cNvSpPr>
          <p:nvPr/>
        </p:nvSpPr>
        <p:spPr>
          <a:xfrm>
            <a:off x="2912189" y="4183865"/>
            <a:ext cx="679534" cy="333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LSCO</a:t>
            </a:r>
            <a:endParaRPr lang="en-US" sz="1300" b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9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3423</Words>
  <Application>Microsoft Office PowerPoint</Application>
  <PresentationFormat>Widescreen</PresentationFormat>
  <Paragraphs>742</Paragraphs>
  <Slides>78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Helvetica Neue Medium</vt:lpstr>
      <vt:lpstr>OpenSans</vt:lpstr>
      <vt:lpstr>Arial</vt:lpstr>
      <vt:lpstr>Calibri</vt:lpstr>
      <vt:lpstr>Calibri Light</vt:lpstr>
      <vt:lpstr>CMR10</vt:lpstr>
      <vt:lpstr>Courier New</vt:lpstr>
      <vt:lpstr>Gill Sans MT</vt:lpstr>
      <vt:lpstr>Open Sans</vt:lpstr>
      <vt:lpstr>Segoe UI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Qisi</dc:creator>
  <cp:lastModifiedBy>Xunyang Hong</cp:lastModifiedBy>
  <cp:revision>1192</cp:revision>
  <dcterms:created xsi:type="dcterms:W3CDTF">2022-06-09T20:55:52Z</dcterms:created>
  <dcterms:modified xsi:type="dcterms:W3CDTF">2023-08-29T13:41:46Z</dcterms:modified>
</cp:coreProperties>
</file>